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76BA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D80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9D1E1"/>
          </a:solidFill>
        </a:fill>
      </a:tcStyle>
    </a:wholeTbl>
    <a:band2H>
      <a:tcTxStyle b="def" i="def"/>
      <a:tcStyle>
        <a:tcBdr/>
        <a:fill>
          <a:solidFill>
            <a:srgbClr val="FCE9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Relationship Id="rId64" Type="http://schemas.openxmlformats.org/officeDocument/2006/relationships/slide" Target="slides/slide57.xml"/><Relationship Id="rId65" Type="http://schemas.openxmlformats.org/officeDocument/2006/relationships/slide" Target="slides/slide58.xml"/><Relationship Id="rId66" Type="http://schemas.openxmlformats.org/officeDocument/2006/relationships/slide" Target="slides/slide59.xml"/><Relationship Id="rId67" Type="http://schemas.openxmlformats.org/officeDocument/2006/relationships/slide" Target="slides/slide60.xml"/><Relationship Id="rId68" Type="http://schemas.openxmlformats.org/officeDocument/2006/relationships/slide" Target="slides/slide61.xml"/><Relationship Id="rId69" Type="http://schemas.openxmlformats.org/officeDocument/2006/relationships/slide" Target="slides/slide62.xml"/><Relationship Id="rId70" Type="http://schemas.openxmlformats.org/officeDocument/2006/relationships/slide" Target="slides/slide63.xml"/><Relationship Id="rId71" Type="http://schemas.openxmlformats.org/officeDocument/2006/relationships/slide" Target="slides/slide64.xml"/><Relationship Id="rId72" Type="http://schemas.openxmlformats.org/officeDocument/2006/relationships/slide" Target="slides/slide65.xml"/></Relationships>

</file>

<file path=ppt/media/image1.gif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9" name="Shape 13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g_light.png" descr="bg_ligh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" y="4415"/>
            <a:ext cx="24384003" cy="53469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sber_university_logo.png" descr="sber_university_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70000" y="1016000"/>
            <a:ext cx="7378700" cy="1498600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Текст заголовка"/>
          <p:cNvSpPr txBox="1"/>
          <p:nvPr>
            <p:ph type="title"/>
          </p:nvPr>
        </p:nvSpPr>
        <p:spPr>
          <a:xfrm>
            <a:off x="1392000" y="3458497"/>
            <a:ext cx="21600000" cy="4320001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заголовка</a:t>
            </a:r>
          </a:p>
        </p:txBody>
      </p:sp>
      <p:sp>
        <p:nvSpPr>
          <p:cNvPr id="14" name="Уровень текста 1…"/>
          <p:cNvSpPr txBox="1"/>
          <p:nvPr>
            <p:ph type="body" sz="half" idx="1"/>
          </p:nvPr>
        </p:nvSpPr>
        <p:spPr>
          <a:xfrm>
            <a:off x="1392000" y="8056491"/>
            <a:ext cx="21600000" cy="360000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</a:lvl1pPr>
            <a:lvl2pPr marL="0" indent="0">
              <a:spcBef>
                <a:spcPts val="0"/>
              </a:spcBef>
              <a:buSzTx/>
              <a:buNone/>
            </a:lvl2pPr>
            <a:lvl3pPr marL="0" indent="0">
              <a:spcBef>
                <a:spcPts val="0"/>
              </a:spcBef>
              <a:buSzTx/>
              <a:buNone/>
            </a:lvl3pPr>
            <a:lvl4pPr marL="0" indent="0">
              <a:spcBef>
                <a:spcPts val="0"/>
              </a:spcBef>
              <a:buSzTx/>
              <a:buNone/>
            </a:lvl4pPr>
            <a:lvl5pPr marL="0" indent="0">
              <a:spcBef>
                <a:spcPts val="0"/>
              </a:spcBef>
              <a:buSzTx/>
              <a:buNone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" name="TextBox 6"/>
          <p:cNvSpPr txBox="1"/>
          <p:nvPr/>
        </p:nvSpPr>
        <p:spPr>
          <a:xfrm>
            <a:off x="1269999" y="2709549"/>
            <a:ext cx="7847736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l">
              <a:defRPr>
                <a:solidFill>
                  <a:srgbClr val="70AD47"/>
                </a:solidFill>
              </a:defRPr>
            </a:lvl1pPr>
          </a:lstStyle>
          <a:p>
            <a:pPr/>
            <a:r>
              <a:t>Перезапуск DS</a:t>
            </a:r>
          </a:p>
        </p:txBody>
      </p:sp>
      <p:sp>
        <p:nvSpPr>
          <p:cNvPr id="1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/>
          <p:nvPr>
            <p:ph type="body" sz="quarter" idx="1"/>
          </p:nvPr>
        </p:nvSpPr>
        <p:spPr>
          <a:xfrm>
            <a:off x="1270000" y="8953500"/>
            <a:ext cx="21844002" cy="7747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i="1"/>
            </a:lvl1pPr>
            <a:lvl2pPr algn="ctr">
              <a:spcBef>
                <a:spcPts val="0"/>
              </a:spcBef>
              <a:defRPr i="1"/>
            </a:lvl2pPr>
            <a:lvl3pPr algn="ctr">
              <a:spcBef>
                <a:spcPts val="0"/>
              </a:spcBef>
              <a:defRPr i="1"/>
            </a:lvl3pPr>
            <a:lvl4pPr algn="ctr">
              <a:spcBef>
                <a:spcPts val="0"/>
              </a:spcBef>
              <a:defRPr i="1"/>
            </a:lvl4pPr>
            <a:lvl5pPr algn="ctr">
              <a:spcBef>
                <a:spcPts val="0"/>
              </a:spcBef>
              <a:defRPr i="1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9" name="«Место ввода цитаты»."/>
          <p:cNvSpPr txBox="1"/>
          <p:nvPr>
            <p:ph type="body" sz="quarter" idx="13"/>
          </p:nvPr>
        </p:nvSpPr>
        <p:spPr>
          <a:xfrm>
            <a:off x="1270000" y="5765798"/>
            <a:ext cx="21844000" cy="1447802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8800"/>
            </a:pPr>
          </a:p>
        </p:txBody>
      </p:sp>
      <p:sp>
        <p:nvSpPr>
          <p:cNvPr id="10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Изображение"/>
          <p:cNvSpPr/>
          <p:nvPr>
            <p:ph type="pic" idx="13"/>
          </p:nvPr>
        </p:nvSpPr>
        <p:spPr>
          <a:xfrm>
            <a:off x="0" y="1"/>
            <a:ext cx="24384000" cy="137160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0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Текст заголовка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>
            <a:lvl1pPr algn="ctr"/>
          </a:lstStyle>
          <a:p>
            <a:pPr/>
            <a:r>
              <a:t>Текст заголовка</a:t>
            </a:r>
          </a:p>
        </p:txBody>
      </p:sp>
      <p:sp>
        <p:nvSpPr>
          <p:cNvPr id="12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bg object 16"/>
          <p:cNvSpPr/>
          <p:nvPr/>
        </p:nvSpPr>
        <p:spPr>
          <a:xfrm>
            <a:off x="-1" y="0"/>
            <a:ext cx="24377906" cy="13716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tIns="91439" bIns="91439"/>
          <a:lstStyle/>
          <a:p>
            <a:pPr algn="l" defTabSz="1828800">
              <a:defRPr b="0" sz="3600"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31" name="Текст заголовка"/>
          <p:cNvSpPr txBox="1"/>
          <p:nvPr>
            <p:ph type="title"/>
          </p:nvPr>
        </p:nvSpPr>
        <p:spPr>
          <a:xfrm>
            <a:off x="1371600" y="5334000"/>
            <a:ext cx="14986656" cy="3867150"/>
          </a:xfrm>
          <a:prstGeom prst="rect">
            <a:avLst/>
          </a:prstGeom>
        </p:spPr>
        <p:txBody>
          <a:bodyPr lIns="0" tIns="0" rIns="0" bIns="0" anchor="ctr"/>
          <a:lstStyle>
            <a:lvl1pPr defTabSz="1828800">
              <a:defRPr sz="13200">
                <a:latin typeface="SBSansDisplay-Light"/>
                <a:ea typeface="SBSansDisplay-Light"/>
                <a:cs typeface="SBSansDisplay-Light"/>
                <a:sym typeface="SBSansDisplay-Light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32" name="Номер слайда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1828800"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Разделите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Текст заголовка"/>
          <p:cNvSpPr txBox="1"/>
          <p:nvPr>
            <p:ph type="title"/>
          </p:nvPr>
        </p:nvSpPr>
        <p:spPr>
          <a:xfrm>
            <a:off x="1392000" y="3454400"/>
            <a:ext cx="21600000" cy="4320000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заголовка</a:t>
            </a:r>
          </a:p>
        </p:txBody>
      </p:sp>
      <p:sp>
        <p:nvSpPr>
          <p:cNvPr id="24" name="Уровень текста 1…"/>
          <p:cNvSpPr txBox="1"/>
          <p:nvPr>
            <p:ph type="body" sz="half" idx="1"/>
          </p:nvPr>
        </p:nvSpPr>
        <p:spPr>
          <a:xfrm>
            <a:off x="1392000" y="8056799"/>
            <a:ext cx="21600000" cy="3600001"/>
          </a:xfrm>
          <a:prstGeom prst="rect">
            <a:avLst/>
          </a:prstGeom>
        </p:spPr>
        <p:txBody>
          <a:bodyPr/>
          <a:lstStyle>
            <a:lvl1pPr marL="0" indent="0" defTabSz="914400">
              <a:spcBef>
                <a:spcPts val="0"/>
              </a:spcBef>
              <a:buSzTx/>
              <a:buNone/>
            </a:lvl1pPr>
            <a:lvl2pPr marL="0" indent="0" defTabSz="914400">
              <a:spcBef>
                <a:spcPts val="0"/>
              </a:spcBef>
              <a:buSzTx/>
              <a:buNone/>
            </a:lvl2pPr>
            <a:lvl3pPr marL="0" indent="0" defTabSz="914400">
              <a:spcBef>
                <a:spcPts val="0"/>
              </a:spcBef>
              <a:buSzTx/>
              <a:buNone/>
            </a:lvl3pPr>
            <a:lvl4pPr marL="0" indent="0" defTabSz="914400">
              <a:spcBef>
                <a:spcPts val="0"/>
              </a:spcBef>
              <a:buSzTx/>
              <a:buNone/>
            </a:lvl4pPr>
            <a:lvl5pPr marL="0" indent="0" defTabSz="914400">
              <a:spcBef>
                <a:spcPts val="0"/>
              </a:spcBef>
              <a:buSzTx/>
              <a:buNone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33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Изображение"/>
          <p:cNvSpPr/>
          <p:nvPr>
            <p:ph type="pic" sz="half" idx="13"/>
          </p:nvPr>
        </p:nvSpPr>
        <p:spPr>
          <a:xfrm>
            <a:off x="12412268" y="3512125"/>
            <a:ext cx="10821804" cy="893387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42" name="Текст заголовка"/>
          <p:cNvSpPr txBox="1"/>
          <p:nvPr>
            <p:ph type="title"/>
          </p:nvPr>
        </p:nvSpPr>
        <p:spPr>
          <a:xfrm>
            <a:off x="1269999" y="1016000"/>
            <a:ext cx="21964074" cy="22860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43" name="Уровень текста 1…"/>
          <p:cNvSpPr txBox="1"/>
          <p:nvPr>
            <p:ph type="body" sz="half" idx="1"/>
          </p:nvPr>
        </p:nvSpPr>
        <p:spPr>
          <a:xfrm>
            <a:off x="1270000" y="3512125"/>
            <a:ext cx="10701733" cy="8933875"/>
          </a:xfrm>
          <a:prstGeom prst="rect">
            <a:avLst/>
          </a:prstGeom>
        </p:spPr>
        <p:txBody>
          <a:bodyPr/>
          <a:lstStyle>
            <a:lvl1pPr marL="558800" indent="-558800"/>
            <a:lvl2pPr marL="1117600" indent="-558800"/>
            <a:lvl3pPr marL="1676400" indent="-558800"/>
            <a:lvl4pPr marL="2235200" indent="-558800"/>
            <a:lvl5pPr marL="2794000" indent="-558800"/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 — горизонт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Изображение"/>
          <p:cNvSpPr/>
          <p:nvPr>
            <p:ph type="pic" idx="13"/>
          </p:nvPr>
        </p:nvSpPr>
        <p:spPr>
          <a:xfrm>
            <a:off x="3124200" y="997526"/>
            <a:ext cx="18135600" cy="77931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52" name="Текст заголовка"/>
          <p:cNvSpPr txBox="1"/>
          <p:nvPr>
            <p:ph type="title"/>
          </p:nvPr>
        </p:nvSpPr>
        <p:spPr>
          <a:xfrm>
            <a:off x="1270000" y="9138228"/>
            <a:ext cx="21844000" cy="1587501"/>
          </a:xfrm>
          <a:prstGeom prst="rect">
            <a:avLst/>
          </a:prstGeom>
        </p:spPr>
        <p:txBody>
          <a:bodyPr anchor="ctr"/>
          <a:lstStyle>
            <a:lvl1pPr algn="ctr"/>
          </a:lstStyle>
          <a:p>
            <a:pPr/>
            <a:r>
              <a:t>Текст заголовка</a:t>
            </a:r>
          </a:p>
        </p:txBody>
      </p:sp>
      <p:sp>
        <p:nvSpPr>
          <p:cNvPr id="53" name="Уровень текста 1…"/>
          <p:cNvSpPr txBox="1"/>
          <p:nvPr>
            <p:ph type="body" sz="quarter" idx="1"/>
          </p:nvPr>
        </p:nvSpPr>
        <p:spPr>
          <a:xfrm>
            <a:off x="1270000" y="11073247"/>
            <a:ext cx="21844000" cy="1956954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 — вертик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Изображение"/>
          <p:cNvSpPr/>
          <p:nvPr>
            <p:ph type="pic" sz="half" idx="13"/>
          </p:nvPr>
        </p:nvSpPr>
        <p:spPr>
          <a:xfrm>
            <a:off x="12412268" y="952500"/>
            <a:ext cx="10669614" cy="113030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62" name="Текст заголовка"/>
          <p:cNvSpPr txBox="1"/>
          <p:nvPr>
            <p:ph type="title"/>
          </p:nvPr>
        </p:nvSpPr>
        <p:spPr>
          <a:xfrm>
            <a:off x="1651000" y="952500"/>
            <a:ext cx="10223500" cy="5365173"/>
          </a:xfrm>
          <a:prstGeom prst="rect">
            <a:avLst/>
          </a:prstGeom>
        </p:spPr>
        <p:txBody>
          <a:bodyPr anchor="b"/>
          <a:lstStyle>
            <a:lvl1pPr algn="ctr"/>
          </a:lstStyle>
          <a:p>
            <a:pPr/>
            <a:r>
              <a:t>Текст заголовка</a:t>
            </a:r>
          </a:p>
        </p:txBody>
      </p:sp>
      <p:sp>
        <p:nvSpPr>
          <p:cNvPr id="63" name="Уровень текста 1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 — с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/>
          <a:p>
            <a:pPr/>
            <a:r>
              <a:t>Текст заголовка</a:t>
            </a:r>
          </a:p>
        </p:txBody>
      </p:sp>
      <p:sp>
        <p:nvSpPr>
          <p:cNvPr id="7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bg_light.png" descr="bg_ligh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000" y="0"/>
            <a:ext cx="24384000" cy="5346942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Уровень текста 1…"/>
          <p:cNvSpPr txBox="1"/>
          <p:nvPr>
            <p:ph type="body" idx="1"/>
          </p:nvPr>
        </p:nvSpPr>
        <p:spPr>
          <a:xfrm>
            <a:off x="1270000" y="1778000"/>
            <a:ext cx="21844000" cy="10160000"/>
          </a:xfrm>
          <a:prstGeom prst="rect">
            <a:avLst/>
          </a:prstGeom>
        </p:spPr>
        <p:txBody>
          <a:bodyPr/>
          <a:lstStyle>
            <a:lvl1pPr marL="555623" indent="-555623">
              <a:buSzPct val="100000"/>
            </a:lvl1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Изображение"/>
          <p:cNvSpPr/>
          <p:nvPr>
            <p:ph type="pic" sz="quarter" idx="13"/>
          </p:nvPr>
        </p:nvSpPr>
        <p:spPr>
          <a:xfrm>
            <a:off x="15290800" y="7035800"/>
            <a:ext cx="8331200" cy="56007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9" name="Изображение"/>
          <p:cNvSpPr/>
          <p:nvPr>
            <p:ph type="pic" sz="quarter" idx="14"/>
          </p:nvPr>
        </p:nvSpPr>
        <p:spPr>
          <a:xfrm>
            <a:off x="15290800" y="1130300"/>
            <a:ext cx="8331200" cy="555413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90" name="Изображение"/>
          <p:cNvSpPr/>
          <p:nvPr>
            <p:ph type="pic" idx="15"/>
          </p:nvPr>
        </p:nvSpPr>
        <p:spPr>
          <a:xfrm>
            <a:off x="1371600" y="1130300"/>
            <a:ext cx="13445837" cy="114681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91" name="Номер слайда"/>
          <p:cNvSpPr txBox="1"/>
          <p:nvPr>
            <p:ph type="sldNum" sz="quarter" idx="2"/>
          </p:nvPr>
        </p:nvSpPr>
        <p:spPr>
          <a:xfrm>
            <a:off x="11965381" y="13081000"/>
            <a:ext cx="453238" cy="461059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/>
          <p:nvPr>
            <p:ph type="title"/>
          </p:nvPr>
        </p:nvSpPr>
        <p:spPr>
          <a:xfrm>
            <a:off x="1270000" y="1016000"/>
            <a:ext cx="218440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3" name="Уровень текста 1…"/>
          <p:cNvSpPr txBox="1"/>
          <p:nvPr>
            <p:ph type="body" idx="1"/>
          </p:nvPr>
        </p:nvSpPr>
        <p:spPr>
          <a:xfrm>
            <a:off x="1270000" y="3149600"/>
            <a:ext cx="218440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634998" marR="0" indent="-634998" algn="l" defTabSz="825500" rtl="0" latinLnBrk="0">
        <a:lnSpc>
          <a:spcPct val="100000"/>
        </a:lnSpc>
        <a:spcBef>
          <a:spcPts val="16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1217082" marR="0" indent="-582082" algn="l" defTabSz="825500" rtl="0" latinLnBrk="0">
        <a:lnSpc>
          <a:spcPct val="100000"/>
        </a:lnSpc>
        <a:spcBef>
          <a:spcPts val="16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852083" marR="0" indent="-582082" algn="l" defTabSz="825500" rtl="0" latinLnBrk="0">
        <a:lnSpc>
          <a:spcPct val="100000"/>
        </a:lnSpc>
        <a:spcBef>
          <a:spcPts val="16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2487083" marR="0" indent="-582083" algn="l" defTabSz="825500" rtl="0" latinLnBrk="0">
        <a:lnSpc>
          <a:spcPct val="100000"/>
        </a:lnSpc>
        <a:spcBef>
          <a:spcPts val="16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3122083" marR="0" indent="-582083" algn="l" defTabSz="825500" rtl="0" latinLnBrk="0">
        <a:lnSpc>
          <a:spcPct val="100000"/>
        </a:lnSpc>
        <a:spcBef>
          <a:spcPts val="16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3757083" marR="0" indent="-582083" algn="l" defTabSz="825500" rtl="0" latinLnBrk="0">
        <a:lnSpc>
          <a:spcPct val="100000"/>
        </a:lnSpc>
        <a:spcBef>
          <a:spcPts val="16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4392083" marR="0" indent="-582083" algn="l" defTabSz="825500" rtl="0" latinLnBrk="0">
        <a:lnSpc>
          <a:spcPct val="100000"/>
        </a:lnSpc>
        <a:spcBef>
          <a:spcPts val="16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5027083" marR="0" indent="-582083" algn="l" defTabSz="825500" rtl="0" latinLnBrk="0">
        <a:lnSpc>
          <a:spcPct val="100000"/>
        </a:lnSpc>
        <a:spcBef>
          <a:spcPts val="16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5662083" marR="0" indent="-582083" algn="l" defTabSz="825500" rtl="0" latinLnBrk="0">
        <a:lnSpc>
          <a:spcPct val="100000"/>
        </a:lnSpc>
        <a:spcBef>
          <a:spcPts val="16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Relationship Id="rId3" Type="http://schemas.openxmlformats.org/officeDocument/2006/relationships/image" Target="../media/image24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Relationship Id="rId3" Type="http://schemas.openxmlformats.org/officeDocument/2006/relationships/image" Target="../media/image24.png"/><Relationship Id="rId4" Type="http://schemas.openxmlformats.org/officeDocument/2006/relationships/image" Target="../media/image25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Relationship Id="rId3" Type="http://schemas.openxmlformats.org/officeDocument/2006/relationships/image" Target="../media/image24.png"/><Relationship Id="rId4" Type="http://schemas.openxmlformats.org/officeDocument/2006/relationships/image" Target="../media/image26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Relationship Id="rId3" Type="http://schemas.openxmlformats.org/officeDocument/2006/relationships/image" Target="../media/image24.png"/><Relationship Id="rId4" Type="http://schemas.openxmlformats.org/officeDocument/2006/relationships/image" Target="../media/image27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Relationship Id="rId3" Type="http://schemas.openxmlformats.org/officeDocument/2006/relationships/image" Target="../media/image24.png"/><Relationship Id="rId4" Type="http://schemas.openxmlformats.org/officeDocument/2006/relationships/image" Target="../media/image28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9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gif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2.png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3.png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4.png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5.png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6.png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7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8.png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9.png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0.png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1.png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1.png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2.png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4.png"/></Relationships>
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5.png"/><Relationship Id="rId3" Type="http://schemas.openxmlformats.org/officeDocument/2006/relationships/image" Target="../media/image46.png"/><Relationship Id="rId4" Type="http://schemas.openxmlformats.org/officeDocument/2006/relationships/image" Target="../media/image47.png"/></Relationships>
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8.png"/></Relationships>
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9.png"/></Relationships>
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0.png"/></Relationships>
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1.png"/></Relationships>
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2.png"/><Relationship Id="rId3" Type="http://schemas.openxmlformats.org/officeDocument/2006/relationships/image" Target="../media/image53.png"/></Relationships>
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2.png"/></Relationships>
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4.png"/></Relationships>

</file>

<file path=ppt/slides/_rels/slide6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5.png"/></Relationships>

</file>

<file path=ppt/slides/_rels/slide6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6.png"/></Relationships>
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Школа Android…"/>
          <p:cNvSpPr txBox="1"/>
          <p:nvPr>
            <p:ph type="ctrTitle"/>
          </p:nvPr>
        </p:nvSpPr>
        <p:spPr>
          <a:xfrm>
            <a:off x="1391999" y="3458497"/>
            <a:ext cx="21600002" cy="4320001"/>
          </a:xfrm>
          <a:prstGeom prst="rect">
            <a:avLst/>
          </a:prstGeom>
        </p:spPr>
        <p:txBody>
          <a:bodyPr/>
          <a:lstStyle/>
          <a:p>
            <a:pPr/>
            <a:r>
              <a:t>Нейронные сети</a:t>
            </a:r>
          </a:p>
        </p:txBody>
      </p:sp>
      <p:sp>
        <p:nvSpPr>
          <p:cNvPr id="142" name="Текст 1"/>
          <p:cNvSpPr txBox="1"/>
          <p:nvPr>
            <p:ph type="subTitle" sz="half" idx="1"/>
          </p:nvPr>
        </p:nvSpPr>
        <p:spPr>
          <a:xfrm>
            <a:off x="1391999" y="8056491"/>
            <a:ext cx="21600002" cy="3600001"/>
          </a:xfrm>
          <a:prstGeom prst="rect">
            <a:avLst/>
          </a:prstGeom>
        </p:spPr>
        <p:txBody>
          <a:bodyPr/>
          <a:lstStyle/>
          <a:p>
            <a:pPr/>
            <a:r>
              <a:t>Основы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object 2"/>
          <p:cNvSpPr txBox="1"/>
          <p:nvPr/>
        </p:nvSpPr>
        <p:spPr>
          <a:xfrm>
            <a:off x="23569313" y="12818870"/>
            <a:ext cx="179071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 algn="l" defTabSz="1828800">
              <a:spcBef>
                <a:spcPts val="200"/>
              </a:spcBef>
              <a:defRPr b="0" sz="2400">
                <a:solidFill>
                  <a:srgbClr val="FFFFFF"/>
                </a:solidFill>
                <a:latin typeface="SBSansDisplay-Light"/>
                <a:ea typeface="SBSansDisplay-Light"/>
                <a:cs typeface="SBSansDisplay-Light"/>
                <a:sym typeface="SBSansDisplay-Light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74" name="Заголовок 4"/>
          <p:cNvSpPr txBox="1"/>
          <p:nvPr/>
        </p:nvSpPr>
        <p:spPr>
          <a:xfrm>
            <a:off x="1371600" y="5334000"/>
            <a:ext cx="16611600" cy="3302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 defTabSz="1828800">
              <a:defRPr sz="10800">
                <a:solidFill>
                  <a:srgbClr val="333F48"/>
                </a:solidFill>
                <a:latin typeface="SB Sans Display Semibold"/>
                <a:ea typeface="SB Sans Display Semibold"/>
                <a:cs typeface="SB Sans Display Semibold"/>
                <a:sym typeface="SB Sans Display Semibold"/>
              </a:defRPr>
            </a:lvl1pPr>
          </a:lstStyle>
          <a:p>
            <a:pPr/>
            <a:r>
              <a:t>Оптимизация и регуляризация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Инициализация весов</a:t>
            </a:r>
          </a:p>
        </p:txBody>
      </p:sp>
      <p:sp>
        <p:nvSpPr>
          <p:cNvPr id="177" name="Случайно (random) W = k*rand…"/>
          <p:cNvSpPr txBox="1"/>
          <p:nvPr/>
        </p:nvSpPr>
        <p:spPr>
          <a:xfrm>
            <a:off x="1270000" y="3149600"/>
            <a:ext cx="218440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lvl="1" marL="1217082" indent="-582082" algn="l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Случайно (random) W = k*rand</a:t>
            </a:r>
          </a:p>
          <a:p>
            <a:pPr lvl="1" indent="228600" algn="l" defTabSz="914400">
              <a:lnSpc>
                <a:spcPct val="115000"/>
              </a:lnSpc>
              <a:defRPr b="0">
                <a:solidFill>
                  <a:srgbClr val="595959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          Плохо, когда много слоев и мы численно начинаем взрываться k*k*k ...</a:t>
            </a:r>
          </a:p>
          <a:p>
            <a:pPr lvl="1" marL="1217082" indent="-582082" algn="l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Инициализация Хavier</a:t>
            </a:r>
            <a:br/>
            <a:r>
              <a:t>k = 1 / sqrt (кол-во нейронов на входе)</a:t>
            </a:r>
            <a:br/>
            <a:r>
              <a:t>w = k * rand(in, out)</a:t>
            </a:r>
          </a:p>
          <a:p>
            <a:pPr lvl="1" marL="1217082" indent="-582082" algn="l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Инициализация He</a:t>
            </a:r>
            <a:br/>
            <a:r>
              <a:t>k = 1 / sqrt (кол-во нейронов на входе / 2 ) - связано с relu (&lt;0 станет 0)</a:t>
            </a:r>
            <a:br/>
            <a:r>
              <a:t>w = k * rand(in, out)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LR Scheduling</a:t>
            </a:r>
          </a:p>
        </p:txBody>
      </p:sp>
      <p:sp>
        <p:nvSpPr>
          <p:cNvPr id="180" name="Прогрев с малым LR, потом увеличение, потом снижение…"/>
          <p:cNvSpPr txBox="1"/>
          <p:nvPr/>
        </p:nvSpPr>
        <p:spPr>
          <a:xfrm>
            <a:off x="1270000" y="3149600"/>
            <a:ext cx="218440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lvl="1" marL="1217082" indent="-582082" algn="l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Прогрев с малым LR, потом увеличение, потом снижение</a:t>
            </a:r>
          </a:p>
          <a:p>
            <a:pPr lvl="1" marL="1217082" indent="-582082" algn="l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Старт с большим LR, потом снижение</a:t>
            </a:r>
          </a:p>
          <a:p>
            <a:pPr lvl="1" marL="1217082" indent="-582082" algn="l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Изменение LR по гармоническому закону (CyclicLR)</a:t>
            </a:r>
          </a:p>
          <a:p>
            <a:pPr lvl="1" marL="1217082" indent="-582082" algn="l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Уменьшение LR при выходе на плато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BatchNorm</a:t>
            </a:r>
          </a:p>
        </p:txBody>
      </p:sp>
      <p:sp>
        <p:nvSpPr>
          <p:cNvPr id="183" name="Для стабильных градиентов хотим +- схожие распределения весов по слоям…"/>
          <p:cNvSpPr txBox="1"/>
          <p:nvPr/>
        </p:nvSpPr>
        <p:spPr>
          <a:xfrm>
            <a:off x="1270000" y="3149600"/>
            <a:ext cx="218440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algn="l" defTabSz="914400">
              <a:lnSpc>
                <a:spcPct val="92000"/>
              </a:lnSpc>
              <a:buClr>
                <a:srgbClr val="595959"/>
              </a:buClr>
              <a:buFont typeface="Arial"/>
              <a:defRPr b="0" sz="4000">
                <a:solidFill>
                  <a:srgbClr val="595959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Для стабильных градиентов хотим +- схожие распределения весов по слоям</a:t>
            </a:r>
          </a:p>
          <a:p>
            <a:pPr algn="l" defTabSz="914400">
              <a:lnSpc>
                <a:spcPct val="92000"/>
              </a:lnSpc>
              <a:spcBef>
                <a:spcPts val="1200"/>
              </a:spcBef>
              <a:buClr>
                <a:srgbClr val="595959"/>
              </a:buClr>
              <a:buFont typeface="Arial"/>
              <a:defRPr b="0" sz="4000">
                <a:solidFill>
                  <a:srgbClr val="595959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Вставляем слой после весов (до активаций)  ((не всегда)), который линейно масштабирует их с предсказуемой средней и стандартных отклонений</a:t>
            </a:r>
          </a:p>
          <a:p>
            <a:pPr algn="l" defTabSz="914400">
              <a:lnSpc>
                <a:spcPct val="92000"/>
              </a:lnSpc>
              <a:spcBef>
                <a:spcPts val="1200"/>
              </a:spcBef>
              <a:buClr>
                <a:srgbClr val="595959"/>
              </a:buClr>
              <a:buFont typeface="Arial"/>
              <a:defRPr b="0" sz="4000">
                <a:solidFill>
                  <a:srgbClr val="595959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Пробуем решить vanishing gradient:</a:t>
            </a:r>
            <a:br/>
            <a:r>
              <a:t>Протекающий сигнал +- предсказуемого</a:t>
            </a:r>
            <a:br/>
            <a:r>
              <a:t>масштаба</a:t>
            </a:r>
          </a:p>
          <a:p>
            <a:pPr algn="l" defTabSz="914400">
              <a:lnSpc>
                <a:spcPct val="92000"/>
              </a:lnSpc>
              <a:spcBef>
                <a:spcPts val="1200"/>
              </a:spcBef>
              <a:buClr>
                <a:srgbClr val="595959"/>
              </a:buClr>
              <a:buFont typeface="Arial"/>
              <a:defRPr b="0" sz="4000">
                <a:solidFill>
                  <a:srgbClr val="595959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На практике добавляют обучаемый множитель</a:t>
            </a:r>
          </a:p>
          <a:p>
            <a:pPr algn="l" defTabSz="914400">
              <a:lnSpc>
                <a:spcPct val="92000"/>
              </a:lnSpc>
              <a:spcBef>
                <a:spcPts val="1200"/>
              </a:spcBef>
              <a:buClr>
                <a:srgbClr val="595959"/>
              </a:buClr>
              <a:buFont typeface="Arial"/>
              <a:defRPr b="0" sz="4000">
                <a:solidFill>
                  <a:srgbClr val="595959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на смещение и ст. отклонение на </a:t>
            </a:r>
          </a:p>
          <a:p>
            <a:pPr algn="l" defTabSz="914400">
              <a:lnSpc>
                <a:spcPct val="92000"/>
              </a:lnSpc>
              <a:spcBef>
                <a:spcPts val="1200"/>
              </a:spcBef>
              <a:buClr>
                <a:srgbClr val="595959"/>
              </a:buClr>
              <a:buFont typeface="Arial"/>
              <a:defRPr b="0" sz="4000">
                <a:solidFill>
                  <a:srgbClr val="595959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каждый слой т.к. это все дифф. функции</a:t>
            </a:r>
          </a:p>
        </p:txBody>
      </p:sp>
      <p:pic>
        <p:nvPicPr>
          <p:cNvPr id="184" name="Google Shape;558;p76" descr="Google Shape;558;p7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83730" y="6063177"/>
            <a:ext cx="7895147" cy="56921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BatchNorm</a:t>
            </a:r>
          </a:p>
        </p:txBody>
      </p:sp>
      <p:sp>
        <p:nvSpPr>
          <p:cNvPr id="187" name="Позволяет стабилизировать сети относительно инициализации, стабилизировать и ускорить тренировку…"/>
          <p:cNvSpPr txBox="1"/>
          <p:nvPr/>
        </p:nvSpPr>
        <p:spPr>
          <a:xfrm>
            <a:off x="1270000" y="3149600"/>
            <a:ext cx="218440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lvl="1" marL="1217082" indent="-582082" algn="l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Позволяет стабилизировать сети относительно инициализации, стабилизировать и ускорить тренировку</a:t>
            </a:r>
          </a:p>
          <a:p>
            <a:pPr lvl="1" marL="1217082" indent="-582082" algn="l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Во время этапа прогноза используются средние и дисперсия всего набора тренировки. Таким образом слой можно назвать «обучаемым»</a:t>
            </a:r>
          </a:p>
          <a:p>
            <a:pPr algn="l">
              <a:lnSpc>
                <a:spcPct val="90000"/>
              </a:lnSpc>
              <a:spcBef>
                <a:spcPts val="1600"/>
              </a:spcBef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Виды нормализации</a:t>
            </a:r>
          </a:p>
        </p:txBody>
      </p:sp>
      <p:pic>
        <p:nvPicPr>
          <p:cNvPr id="190" name="Google Shape;571;p78" descr="Google Shape;571;p7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53414" y="5014404"/>
            <a:ext cx="15151928" cy="569189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1" name="Google Shape;572;p78" descr="Google Shape;572;p7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06544" y="6863925"/>
            <a:ext cx="4001769" cy="19928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Dropout</a:t>
            </a:r>
          </a:p>
        </p:txBody>
      </p:sp>
      <p:pic>
        <p:nvPicPr>
          <p:cNvPr id="194" name="Google Shape;510;p69" descr="Google Shape;510;p6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5260" y="4265723"/>
            <a:ext cx="24514520" cy="9454804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Сети с большим числом параметров склонны «выучивать» тренировочный датасет"/>
          <p:cNvSpPr txBox="1"/>
          <p:nvPr/>
        </p:nvSpPr>
        <p:spPr>
          <a:xfrm>
            <a:off x="1849088" y="3729029"/>
            <a:ext cx="19501105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Сети с большим числом параметров склонны «выучивать» тренировочный датасет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Dropout</a:t>
            </a:r>
          </a:p>
        </p:txBody>
      </p:sp>
      <p:sp>
        <p:nvSpPr>
          <p:cNvPr id="198" name="Dropout - случайное отключение нейронов с заданной вероятностью p"/>
          <p:cNvSpPr txBox="1"/>
          <p:nvPr/>
        </p:nvSpPr>
        <p:spPr>
          <a:xfrm>
            <a:off x="3300952" y="3729029"/>
            <a:ext cx="16597377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Dropout - случайное отключение нейронов с заданной вероятностью p</a:t>
            </a:r>
          </a:p>
        </p:txBody>
      </p:sp>
      <p:pic>
        <p:nvPicPr>
          <p:cNvPr id="199" name="Google Shape;517;p70" descr="Google Shape;517;p7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7683" y="6314907"/>
            <a:ext cx="24419366" cy="74222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Dropout</a:t>
            </a:r>
          </a:p>
        </p:txBody>
      </p:sp>
      <p:sp>
        <p:nvSpPr>
          <p:cNvPr id="202" name="На каждой итерации отключаются разные нейроны с заданной вероятностью"/>
          <p:cNvSpPr txBox="1"/>
          <p:nvPr/>
        </p:nvSpPr>
        <p:spPr>
          <a:xfrm>
            <a:off x="2502376" y="3729029"/>
            <a:ext cx="18194529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На каждой итерации отключаются разные нейроны с заданной вероятностью</a:t>
            </a:r>
          </a:p>
        </p:txBody>
      </p:sp>
      <p:pic>
        <p:nvPicPr>
          <p:cNvPr id="203" name="Google Shape;524;p71" descr="Google Shape;524;p7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7683" y="6377673"/>
            <a:ext cx="24419366" cy="73417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Early stopping</a:t>
            </a:r>
          </a:p>
        </p:txBody>
      </p:sp>
      <p:sp>
        <p:nvSpPr>
          <p:cNvPr id="206" name="Останавливаем обучение, когда ошибка на валидации перестаа снижатся заданное число шагов"/>
          <p:cNvSpPr txBox="1"/>
          <p:nvPr/>
        </p:nvSpPr>
        <p:spPr>
          <a:xfrm>
            <a:off x="246855" y="3729029"/>
            <a:ext cx="22705569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Останавливаем обучение, когда ошибка на валидации перестаа снижатся заданное число шагов</a:t>
            </a:r>
          </a:p>
        </p:txBody>
      </p:sp>
      <p:pic>
        <p:nvPicPr>
          <p:cNvPr id="207" name="Google Shape;531;p72" descr="Google Shape;531;p7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4789606"/>
            <a:ext cx="24597028" cy="89298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Вводное занятие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Занятие 2</a:t>
            </a:r>
          </a:p>
        </p:txBody>
      </p:sp>
      <p:sp>
        <p:nvSpPr>
          <p:cNvPr id="145" name="Часть I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lnSpc>
                <a:spcPct val="90000"/>
              </a:lnSpc>
              <a:buFont typeface="Courier New"/>
              <a:buChar char="o"/>
              <a:defRPr sz="4000"/>
            </a:pPr>
            <a:r>
              <a:t>Батчи</a:t>
            </a:r>
          </a:p>
          <a:p>
            <a:pPr lvl="1">
              <a:lnSpc>
                <a:spcPct val="90000"/>
              </a:lnSpc>
              <a:buFont typeface="Courier New"/>
              <a:buChar char="o"/>
              <a:defRPr sz="4000"/>
            </a:pPr>
            <a:r>
              <a:t>Отимизация и регуляризация</a:t>
            </a:r>
          </a:p>
          <a:p>
            <a:pPr lvl="1">
              <a:lnSpc>
                <a:spcPct val="90000"/>
              </a:lnSpc>
              <a:buFont typeface="Courier New"/>
              <a:buChar char="o"/>
              <a:defRPr sz="4000"/>
            </a:pPr>
            <a:r>
              <a:t>Сверточные сети</a:t>
            </a:r>
          </a:p>
          <a:p>
            <a:pPr lvl="1">
              <a:lnSpc>
                <a:spcPct val="90000"/>
              </a:lnSpc>
              <a:buFont typeface="Courier New"/>
              <a:buChar char="o"/>
              <a:defRPr sz="4000"/>
            </a:pPr>
            <a:r>
              <a:t>Архитектуры сверточных сетей</a:t>
            </a:r>
          </a:p>
          <a:p>
            <a:pPr lvl="1">
              <a:lnSpc>
                <a:spcPct val="90000"/>
              </a:lnSpc>
              <a:buFont typeface="Courier New"/>
              <a:buChar char="o"/>
              <a:defRPr sz="4000"/>
            </a:pPr>
            <a:r>
              <a:t>Предобученные модели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object 2"/>
          <p:cNvSpPr txBox="1"/>
          <p:nvPr/>
        </p:nvSpPr>
        <p:spPr>
          <a:xfrm>
            <a:off x="23569313" y="12818870"/>
            <a:ext cx="179071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 algn="l" defTabSz="1828800">
              <a:spcBef>
                <a:spcPts val="200"/>
              </a:spcBef>
              <a:defRPr b="0" sz="2400">
                <a:solidFill>
                  <a:srgbClr val="FFFFFF"/>
                </a:solidFill>
                <a:latin typeface="SBSansDisplay-Light"/>
                <a:ea typeface="SBSansDisplay-Light"/>
                <a:cs typeface="SBSansDisplay-Light"/>
                <a:sym typeface="SBSansDisplay-Light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210" name="Заголовок 4"/>
          <p:cNvSpPr txBox="1"/>
          <p:nvPr/>
        </p:nvSpPr>
        <p:spPr>
          <a:xfrm>
            <a:off x="1371600" y="5334000"/>
            <a:ext cx="16611600" cy="1651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 defTabSz="1828800">
              <a:defRPr sz="10800">
                <a:solidFill>
                  <a:srgbClr val="333F48"/>
                </a:solidFill>
                <a:latin typeface="SB Sans Display Semibold"/>
                <a:ea typeface="SB Sans Display Semibold"/>
                <a:cs typeface="SB Sans Display Semibold"/>
                <a:sym typeface="SB Sans Display Semibold"/>
              </a:defRPr>
            </a:lvl1pPr>
          </a:lstStyle>
          <a:p>
            <a:pPr/>
            <a:r>
              <a:t>Сверточные сети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Датасет MNIST</a:t>
            </a:r>
          </a:p>
        </p:txBody>
      </p:sp>
      <p:pic>
        <p:nvPicPr>
          <p:cNvPr id="213" name="Google Shape;66;p2" descr="Google Shape;66;p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99249" y="3485176"/>
            <a:ext cx="8726380" cy="8726380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Google Shape;67;p2"/>
          <p:cNvSpPr txBox="1"/>
          <p:nvPr/>
        </p:nvSpPr>
        <p:spPr>
          <a:xfrm>
            <a:off x="12897947" y="3795688"/>
            <a:ext cx="8229880" cy="2011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Задача классификации на 10 классов черно-белых изображений размера 32*32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Датасет MNIST</a:t>
            </a:r>
          </a:p>
        </p:txBody>
      </p:sp>
      <p:pic>
        <p:nvPicPr>
          <p:cNvPr id="217" name="Google Shape;73;p3" descr="Google Shape;73;p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38378" y="5145876"/>
            <a:ext cx="6058501" cy="58854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18" name="Google Shape;74;p3" descr="Google Shape;74;p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386635" y="5416592"/>
            <a:ext cx="5358986" cy="5343971"/>
          </a:xfrm>
          <a:prstGeom prst="rect">
            <a:avLst/>
          </a:prstGeom>
          <a:ln w="12700">
            <a:miter lim="400000"/>
          </a:ln>
        </p:spPr>
      </p:pic>
      <p:sp>
        <p:nvSpPr>
          <p:cNvPr id="219" name="Google Shape;75;p3"/>
          <p:cNvSpPr txBox="1"/>
          <p:nvPr/>
        </p:nvSpPr>
        <p:spPr>
          <a:xfrm>
            <a:off x="5712623" y="3522913"/>
            <a:ext cx="14136585" cy="1402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Черно-белая картинка представляется матрицей чисел из отрезка [0, 255] размера 32*32 </a:t>
            </a:r>
          </a:p>
        </p:txBody>
      </p:sp>
      <p:sp>
        <p:nvSpPr>
          <p:cNvPr id="220" name="Google Shape;76;p3"/>
          <p:cNvSpPr txBox="1"/>
          <p:nvPr/>
        </p:nvSpPr>
        <p:spPr>
          <a:xfrm>
            <a:off x="12116957" y="7571467"/>
            <a:ext cx="849601" cy="1034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6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=</a:t>
            </a:r>
          </a:p>
        </p:txBody>
      </p:sp>
      <p:sp>
        <p:nvSpPr>
          <p:cNvPr id="221" name="Google Shape;77;p3"/>
          <p:cNvSpPr/>
          <p:nvPr/>
        </p:nvSpPr>
        <p:spPr>
          <a:xfrm>
            <a:off x="18937440" y="5498321"/>
            <a:ext cx="569470" cy="51805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5965" y="0"/>
                  <a:pt x="10800" y="414"/>
                  <a:pt x="10800" y="924"/>
                </a:cubicBezTo>
                <a:lnTo>
                  <a:pt x="10800" y="9876"/>
                </a:lnTo>
                <a:cubicBezTo>
                  <a:pt x="10800" y="10386"/>
                  <a:pt x="15635" y="10800"/>
                  <a:pt x="21600" y="10800"/>
                </a:cubicBezTo>
                <a:cubicBezTo>
                  <a:pt x="15635" y="10800"/>
                  <a:pt x="10800" y="11214"/>
                  <a:pt x="10800" y="11724"/>
                </a:cubicBezTo>
                <a:lnTo>
                  <a:pt x="10800" y="20676"/>
                </a:lnTo>
                <a:cubicBezTo>
                  <a:pt x="10800" y="21186"/>
                  <a:pt x="5965" y="21600"/>
                  <a:pt x="0" y="21600"/>
                </a:cubicBezTo>
              </a:path>
            </a:pathLst>
          </a:custGeom>
          <a:ln>
            <a:solidFill>
              <a:srgbClr val="595959"/>
            </a:solidFill>
          </a:ln>
        </p:spPr>
        <p:txBody>
          <a:bodyPr lIns="0" tIns="0" rIns="0" bIns="0" anchor="ctr"/>
          <a:lstStyle/>
          <a:p>
            <a:pPr algn="l" defTabSz="914400">
              <a:defRPr b="0" sz="14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22" name="Google Shape;78;p3"/>
          <p:cNvSpPr/>
          <p:nvPr/>
        </p:nvSpPr>
        <p:spPr>
          <a:xfrm rot="5400000">
            <a:off x="15855819" y="8721332"/>
            <a:ext cx="573338" cy="51174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5965" y="0"/>
                  <a:pt x="10800" y="414"/>
                  <a:pt x="10800" y="924"/>
                </a:cubicBezTo>
                <a:lnTo>
                  <a:pt x="10800" y="9876"/>
                </a:lnTo>
                <a:cubicBezTo>
                  <a:pt x="10800" y="10386"/>
                  <a:pt x="15635" y="10800"/>
                  <a:pt x="21600" y="10800"/>
                </a:cubicBezTo>
                <a:cubicBezTo>
                  <a:pt x="15635" y="10800"/>
                  <a:pt x="10800" y="11214"/>
                  <a:pt x="10800" y="11724"/>
                </a:cubicBezTo>
                <a:lnTo>
                  <a:pt x="10800" y="20676"/>
                </a:lnTo>
                <a:cubicBezTo>
                  <a:pt x="10800" y="21186"/>
                  <a:pt x="5965" y="21600"/>
                  <a:pt x="0" y="21600"/>
                </a:cubicBezTo>
              </a:path>
            </a:pathLst>
          </a:custGeom>
          <a:ln>
            <a:solidFill>
              <a:srgbClr val="595959"/>
            </a:solidFill>
          </a:ln>
        </p:spPr>
        <p:txBody>
          <a:bodyPr lIns="0" tIns="0" rIns="0" bIns="0" anchor="ctr"/>
          <a:lstStyle/>
          <a:p>
            <a:pPr algn="l" defTabSz="914400">
              <a:defRPr b="0" sz="14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23" name="Google Shape;79;p3"/>
          <p:cNvSpPr txBox="1"/>
          <p:nvPr/>
        </p:nvSpPr>
        <p:spPr>
          <a:xfrm>
            <a:off x="19861598" y="7768552"/>
            <a:ext cx="979477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32</a:t>
            </a:r>
          </a:p>
        </p:txBody>
      </p:sp>
      <p:sp>
        <p:nvSpPr>
          <p:cNvPr id="224" name="Google Shape;80;p3"/>
          <p:cNvSpPr txBox="1"/>
          <p:nvPr/>
        </p:nvSpPr>
        <p:spPr>
          <a:xfrm>
            <a:off x="15891943" y="11645186"/>
            <a:ext cx="849601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32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слишком много нейронов в 1 слое сети (W * H)…"/>
          <p:cNvSpPr txBox="1"/>
          <p:nvPr/>
        </p:nvSpPr>
        <p:spPr>
          <a:xfrm>
            <a:off x="1270000" y="3149600"/>
            <a:ext cx="218440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lvl="1" marL="1217082" indent="-582082" algn="l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слишком много нейронов в 1 слое сети (W * H)</a:t>
            </a:r>
          </a:p>
          <a:p>
            <a:pPr lvl="1" marL="1217082" indent="-582082" algn="l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Ломаются пространственные отношения на картинке, которые могли бы помочь сети в задаче классификации</a:t>
            </a:r>
          </a:p>
          <a:p>
            <a:pPr algn="l">
              <a:lnSpc>
                <a:spcPct val="90000"/>
              </a:lnSpc>
              <a:spcBef>
                <a:spcPts val="1600"/>
              </a:spcBef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27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Классификация полносвязной сетью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Что отличает четверку от восьмерки?"/>
          <p:cNvSpPr txBox="1"/>
          <p:nvPr/>
        </p:nvSpPr>
        <p:spPr>
          <a:xfrm>
            <a:off x="1270000" y="3149600"/>
            <a:ext cx="218440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lvl="1" indent="228600" algn="l">
              <a:lnSpc>
                <a:spcPct val="90000"/>
              </a:lnSpc>
              <a:spcBef>
                <a:spcPts val="1600"/>
              </a:spcBef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Что отличает четверку от восьмерки?</a:t>
            </a:r>
          </a:p>
          <a:p>
            <a:pPr algn="l">
              <a:lnSpc>
                <a:spcPct val="90000"/>
              </a:lnSpc>
              <a:spcBef>
                <a:spcPts val="1600"/>
              </a:spcBef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30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Классификация полносвязной сетью</a:t>
            </a:r>
          </a:p>
        </p:txBody>
      </p:sp>
      <p:pic>
        <p:nvPicPr>
          <p:cNvPr id="231" name="Google Shape;98;p6" descr="Google Shape;98;p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21562" y="6035840"/>
            <a:ext cx="2957576" cy="35239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Google Shape;99;p6" descr="Google Shape;99;p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828326" y="6035840"/>
            <a:ext cx="3546634" cy="35239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107;p7" descr="Google Shape;107;p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21562" y="6057900"/>
            <a:ext cx="2957576" cy="4100285"/>
          </a:xfrm>
          <a:prstGeom prst="rect">
            <a:avLst/>
          </a:prstGeom>
          <a:ln w="12700">
            <a:miter lim="400000"/>
          </a:ln>
        </p:spPr>
      </p:pic>
      <p:sp>
        <p:nvSpPr>
          <p:cNvPr id="235" name="Что отличает четверку от восьмерки?"/>
          <p:cNvSpPr txBox="1"/>
          <p:nvPr/>
        </p:nvSpPr>
        <p:spPr>
          <a:xfrm>
            <a:off x="1270000" y="3149600"/>
            <a:ext cx="218440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lvl="1" indent="228600" algn="l">
              <a:lnSpc>
                <a:spcPct val="90000"/>
              </a:lnSpc>
              <a:spcBef>
                <a:spcPts val="1600"/>
              </a:spcBef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Что отличает четверку от восьмерки?</a:t>
            </a:r>
          </a:p>
          <a:p>
            <a:pPr algn="l">
              <a:lnSpc>
                <a:spcPct val="90000"/>
              </a:lnSpc>
              <a:spcBef>
                <a:spcPts val="1600"/>
              </a:spcBef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36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Классификация полносвязной сетью</a:t>
            </a:r>
          </a:p>
        </p:txBody>
      </p:sp>
      <p:pic>
        <p:nvPicPr>
          <p:cNvPr id="237" name="Google Shape;108;p7" descr="Google Shape;108;p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046921" y="6300870"/>
            <a:ext cx="3570540" cy="3614345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Google Shape;109;p7"/>
          <p:cNvSpPr txBox="1"/>
          <p:nvPr/>
        </p:nvSpPr>
        <p:spPr>
          <a:xfrm>
            <a:off x="1418912" y="10840986"/>
            <a:ext cx="21844001" cy="1402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У четверки преимущественно горизонтальные и вертикальные линии, у восьмерки линии плавные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Свертка</a:t>
            </a:r>
          </a:p>
        </p:txBody>
      </p:sp>
      <p:pic>
        <p:nvPicPr>
          <p:cNvPr id="241" name="Google Shape;115;p8" descr="Google Shape;115;p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09566" y="4140037"/>
            <a:ext cx="8254896" cy="82317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2" name="Google Shape;116;p8" descr="Google Shape;116;p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426886" y="6963071"/>
            <a:ext cx="2507634" cy="2400465"/>
          </a:xfrm>
          <a:prstGeom prst="rect">
            <a:avLst/>
          </a:prstGeom>
          <a:ln w="12700">
            <a:miter lim="400000"/>
          </a:ln>
        </p:spPr>
      </p:pic>
      <p:sp>
        <p:nvSpPr>
          <p:cNvPr id="243" name="Google Shape;117;p8"/>
          <p:cNvSpPr txBox="1"/>
          <p:nvPr/>
        </p:nvSpPr>
        <p:spPr>
          <a:xfrm>
            <a:off x="5733364" y="3263831"/>
            <a:ext cx="5212532" cy="792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Изображение</a:t>
            </a:r>
          </a:p>
        </p:txBody>
      </p:sp>
      <p:sp>
        <p:nvSpPr>
          <p:cNvPr id="244" name="Google Shape;118;p8"/>
          <p:cNvSpPr txBox="1"/>
          <p:nvPr/>
        </p:nvSpPr>
        <p:spPr>
          <a:xfrm>
            <a:off x="15503980" y="5735497"/>
            <a:ext cx="2353444" cy="1402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defTabSz="914400"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Ядро (фильтр)</a:t>
            </a:r>
          </a:p>
        </p:txBody>
      </p:sp>
      <p:sp>
        <p:nvSpPr>
          <p:cNvPr id="245" name="stride - шаг сверки по изображению"/>
          <p:cNvSpPr txBox="1"/>
          <p:nvPr/>
        </p:nvSpPr>
        <p:spPr>
          <a:xfrm>
            <a:off x="13480683" y="9746508"/>
            <a:ext cx="6400039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stride - шаг сверки по изображению</a:t>
            </a:r>
          </a:p>
        </p:txBody>
      </p:sp>
      <p:sp>
        <p:nvSpPr>
          <p:cNvPr id="246" name="padding - заполнение «рамки» вокруг  изображения"/>
          <p:cNvSpPr txBox="1"/>
          <p:nvPr/>
        </p:nvSpPr>
        <p:spPr>
          <a:xfrm>
            <a:off x="13448998" y="10403979"/>
            <a:ext cx="9292591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padding - заполнение «рамки» вокруг  изображения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Свертка</a:t>
            </a:r>
          </a:p>
        </p:txBody>
      </p:sp>
      <p:pic>
        <p:nvPicPr>
          <p:cNvPr id="249" name="Google Shape;127;p9" descr="Google Shape;127;p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16732" y="5853404"/>
            <a:ext cx="5672746" cy="5656808"/>
          </a:xfrm>
          <a:prstGeom prst="rect">
            <a:avLst/>
          </a:prstGeom>
          <a:ln w="12700">
            <a:miter lim="400000"/>
          </a:ln>
        </p:spPr>
      </p:pic>
      <p:sp>
        <p:nvSpPr>
          <p:cNvPr id="250" name="Google Shape;129;p9"/>
          <p:cNvSpPr/>
          <p:nvPr/>
        </p:nvSpPr>
        <p:spPr>
          <a:xfrm>
            <a:off x="13321441" y="6009491"/>
            <a:ext cx="5527742" cy="5344634"/>
          </a:xfrm>
          <a:prstGeom prst="rect">
            <a:avLst/>
          </a:prstGeom>
          <a:solidFill>
            <a:srgbClr val="F3F3F3"/>
          </a:solidFill>
          <a:ln>
            <a:solidFill>
              <a:srgbClr val="595959"/>
            </a:solidFill>
          </a:ln>
        </p:spPr>
        <p:txBody>
          <a:bodyPr lIns="0" tIns="0" rIns="0" bIns="0" anchor="ctr"/>
          <a:lstStyle/>
          <a:p>
            <a:pPr algn="l" defTabSz="914400">
              <a:defRPr b="0" sz="14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51" name="Google Shape;130;p9"/>
          <p:cNvSpPr txBox="1"/>
          <p:nvPr/>
        </p:nvSpPr>
        <p:spPr>
          <a:xfrm>
            <a:off x="13374489" y="5966319"/>
            <a:ext cx="3210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2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1</a:t>
            </a:r>
          </a:p>
        </p:txBody>
      </p:sp>
      <p:pic>
        <p:nvPicPr>
          <p:cNvPr id="252" name="Google Shape;128;p9" descr="Google Shape;128;p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01725" y="5853404"/>
            <a:ext cx="1102047" cy="1054969"/>
          </a:xfrm>
          <a:prstGeom prst="rect">
            <a:avLst/>
          </a:prstGeom>
          <a:ln w="12700">
            <a:miter lim="400000"/>
          </a:ln>
        </p:spPr>
      </p:pic>
      <p:sp>
        <p:nvSpPr>
          <p:cNvPr id="253" name="Google Shape;131;p9"/>
          <p:cNvSpPr/>
          <p:nvPr/>
        </p:nvSpPr>
        <p:spPr>
          <a:xfrm>
            <a:off x="6845565" y="5026488"/>
            <a:ext cx="6687189" cy="842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673" fill="norm" stroke="1" extrusionOk="0">
                <a:moveTo>
                  <a:pt x="0" y="18200"/>
                </a:moveTo>
                <a:cubicBezTo>
                  <a:pt x="3462" y="11224"/>
                  <a:pt x="6925" y="2908"/>
                  <a:pt x="10689" y="525"/>
                </a:cubicBezTo>
                <a:cubicBezTo>
                  <a:pt x="14562" y="-1927"/>
                  <a:pt x="19849" y="4169"/>
                  <a:pt x="21600" y="19673"/>
                </a:cubicBezTo>
              </a:path>
            </a:pathLst>
          </a:custGeom>
          <a:ln w="19050">
            <a:solidFill>
              <a:srgbClr val="6AA84F"/>
            </a:solidFill>
          </a:ln>
        </p:spPr>
        <p:txBody>
          <a:bodyPr lIns="0" tIns="0" rIns="0" bIns="0" anchor="ctr"/>
          <a:lstStyle/>
          <a:p>
            <a:pPr algn="l" defTabSz="914400">
              <a:defRPr b="0" sz="14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254" name="Google Shape;133;p9" descr="Google Shape;133;p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271548" y="3832696"/>
            <a:ext cx="962401" cy="1054969"/>
          </a:xfrm>
          <a:prstGeom prst="rect">
            <a:avLst/>
          </a:prstGeom>
          <a:ln w="12700">
            <a:miter lim="400000"/>
          </a:ln>
        </p:spPr>
      </p:pic>
      <p:sp>
        <p:nvSpPr>
          <p:cNvPr id="255" name="Google Shape;143;p10"/>
          <p:cNvSpPr txBox="1"/>
          <p:nvPr/>
        </p:nvSpPr>
        <p:spPr>
          <a:xfrm>
            <a:off x="6226831" y="5126709"/>
            <a:ext cx="15432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2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1 (stride)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Свертка</a:t>
            </a:r>
          </a:p>
        </p:txBody>
      </p:sp>
      <p:pic>
        <p:nvPicPr>
          <p:cNvPr id="258" name="Google Shape;127;p9" descr="Google Shape;127;p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16732" y="5853404"/>
            <a:ext cx="5672746" cy="5656808"/>
          </a:xfrm>
          <a:prstGeom prst="rect">
            <a:avLst/>
          </a:prstGeom>
          <a:ln w="12700">
            <a:miter lim="400000"/>
          </a:ln>
        </p:spPr>
      </p:pic>
      <p:sp>
        <p:nvSpPr>
          <p:cNvPr id="259" name="Google Shape;129;p9"/>
          <p:cNvSpPr/>
          <p:nvPr/>
        </p:nvSpPr>
        <p:spPr>
          <a:xfrm>
            <a:off x="13321441" y="6009491"/>
            <a:ext cx="5527742" cy="5344634"/>
          </a:xfrm>
          <a:prstGeom prst="rect">
            <a:avLst/>
          </a:prstGeom>
          <a:solidFill>
            <a:srgbClr val="F3F3F3"/>
          </a:solidFill>
          <a:ln>
            <a:solidFill>
              <a:srgbClr val="595959"/>
            </a:solidFill>
          </a:ln>
        </p:spPr>
        <p:txBody>
          <a:bodyPr lIns="0" tIns="0" rIns="0" bIns="0" anchor="ctr"/>
          <a:lstStyle/>
          <a:p>
            <a:pPr algn="l" defTabSz="914400">
              <a:defRPr b="0" sz="14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60" name="Google Shape;130;p9"/>
          <p:cNvSpPr txBox="1"/>
          <p:nvPr/>
        </p:nvSpPr>
        <p:spPr>
          <a:xfrm>
            <a:off x="13374489" y="5966319"/>
            <a:ext cx="3210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2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1</a:t>
            </a:r>
          </a:p>
        </p:txBody>
      </p:sp>
      <p:pic>
        <p:nvPicPr>
          <p:cNvPr id="261" name="Google Shape;128;p9" descr="Google Shape;128;p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55372" y="5818051"/>
            <a:ext cx="1102047" cy="1054969"/>
          </a:xfrm>
          <a:prstGeom prst="rect">
            <a:avLst/>
          </a:prstGeom>
          <a:ln w="12700">
            <a:miter lim="400000"/>
          </a:ln>
        </p:spPr>
      </p:pic>
      <p:sp>
        <p:nvSpPr>
          <p:cNvPr id="262" name="Google Shape;131;p9"/>
          <p:cNvSpPr/>
          <p:nvPr/>
        </p:nvSpPr>
        <p:spPr>
          <a:xfrm>
            <a:off x="7093118" y="5026488"/>
            <a:ext cx="6687189" cy="842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673" fill="norm" stroke="1" extrusionOk="0">
                <a:moveTo>
                  <a:pt x="0" y="18200"/>
                </a:moveTo>
                <a:cubicBezTo>
                  <a:pt x="3462" y="11224"/>
                  <a:pt x="6925" y="2908"/>
                  <a:pt x="10689" y="525"/>
                </a:cubicBezTo>
                <a:cubicBezTo>
                  <a:pt x="14562" y="-1927"/>
                  <a:pt x="19849" y="4169"/>
                  <a:pt x="21600" y="19673"/>
                </a:cubicBezTo>
              </a:path>
            </a:pathLst>
          </a:custGeom>
          <a:ln w="19050">
            <a:solidFill>
              <a:srgbClr val="6AA84F"/>
            </a:solidFill>
          </a:ln>
        </p:spPr>
        <p:txBody>
          <a:bodyPr lIns="0" tIns="0" rIns="0" bIns="0" anchor="ctr"/>
          <a:lstStyle/>
          <a:p>
            <a:pPr algn="l" defTabSz="914400">
              <a:defRPr b="0" sz="14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263" name="Google Shape;147;p10" descr="Google Shape;147;p1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603558" y="3942679"/>
            <a:ext cx="1224705" cy="1270047"/>
          </a:xfrm>
          <a:prstGeom prst="rect">
            <a:avLst/>
          </a:prstGeom>
          <a:ln w="12700">
            <a:miter lim="400000"/>
          </a:ln>
        </p:spPr>
      </p:pic>
      <p:sp>
        <p:nvSpPr>
          <p:cNvPr id="264" name="Google Shape;144;p10"/>
          <p:cNvSpPr txBox="1"/>
          <p:nvPr/>
        </p:nvSpPr>
        <p:spPr>
          <a:xfrm>
            <a:off x="13603340" y="5966319"/>
            <a:ext cx="4191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2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-5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Свертка</a:t>
            </a:r>
          </a:p>
        </p:txBody>
      </p:sp>
      <p:pic>
        <p:nvPicPr>
          <p:cNvPr id="267" name="Google Shape;127;p9" descr="Google Shape;127;p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16732" y="5853404"/>
            <a:ext cx="5672746" cy="5656808"/>
          </a:xfrm>
          <a:prstGeom prst="rect">
            <a:avLst/>
          </a:prstGeom>
          <a:ln w="12700">
            <a:miter lim="400000"/>
          </a:ln>
        </p:spPr>
      </p:pic>
      <p:sp>
        <p:nvSpPr>
          <p:cNvPr id="268" name="Google Shape;129;p9"/>
          <p:cNvSpPr/>
          <p:nvPr/>
        </p:nvSpPr>
        <p:spPr>
          <a:xfrm>
            <a:off x="13321441" y="6009491"/>
            <a:ext cx="5527742" cy="5344634"/>
          </a:xfrm>
          <a:prstGeom prst="rect">
            <a:avLst/>
          </a:prstGeom>
          <a:solidFill>
            <a:srgbClr val="F3F3F3"/>
          </a:solidFill>
          <a:ln>
            <a:solidFill>
              <a:srgbClr val="595959"/>
            </a:solidFill>
          </a:ln>
        </p:spPr>
        <p:txBody>
          <a:bodyPr lIns="0" tIns="0" rIns="0" bIns="0" anchor="ctr"/>
          <a:lstStyle/>
          <a:p>
            <a:pPr algn="l" defTabSz="914400">
              <a:defRPr b="0" sz="14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69" name="Google Shape;130;p9"/>
          <p:cNvSpPr txBox="1"/>
          <p:nvPr/>
        </p:nvSpPr>
        <p:spPr>
          <a:xfrm>
            <a:off x="13374489" y="5966319"/>
            <a:ext cx="3210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2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1</a:t>
            </a:r>
          </a:p>
        </p:txBody>
      </p:sp>
      <p:pic>
        <p:nvPicPr>
          <p:cNvPr id="270" name="Google Shape;128;p9" descr="Google Shape;128;p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55972" y="5853404"/>
            <a:ext cx="1102047" cy="1054969"/>
          </a:xfrm>
          <a:prstGeom prst="rect">
            <a:avLst/>
          </a:prstGeom>
          <a:ln w="12700">
            <a:miter lim="400000"/>
          </a:ln>
        </p:spPr>
      </p:pic>
      <p:sp>
        <p:nvSpPr>
          <p:cNvPr id="271" name="Google Shape;131;p9"/>
          <p:cNvSpPr/>
          <p:nvPr/>
        </p:nvSpPr>
        <p:spPr>
          <a:xfrm>
            <a:off x="7499813" y="5008806"/>
            <a:ext cx="6687188" cy="842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673" fill="norm" stroke="1" extrusionOk="0">
                <a:moveTo>
                  <a:pt x="0" y="18200"/>
                </a:moveTo>
                <a:cubicBezTo>
                  <a:pt x="3462" y="11224"/>
                  <a:pt x="6925" y="2908"/>
                  <a:pt x="10689" y="525"/>
                </a:cubicBezTo>
                <a:cubicBezTo>
                  <a:pt x="14562" y="-1927"/>
                  <a:pt x="19849" y="4169"/>
                  <a:pt x="21600" y="19673"/>
                </a:cubicBezTo>
              </a:path>
            </a:pathLst>
          </a:custGeom>
          <a:ln w="19050">
            <a:solidFill>
              <a:srgbClr val="6AA84F"/>
            </a:solidFill>
          </a:ln>
        </p:spPr>
        <p:txBody>
          <a:bodyPr lIns="0" tIns="0" rIns="0" bIns="0" anchor="ctr"/>
          <a:lstStyle/>
          <a:p>
            <a:pPr algn="l" defTabSz="914400">
              <a:defRPr b="0" sz="14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72" name="Google Shape;144;p10"/>
          <p:cNvSpPr txBox="1"/>
          <p:nvPr/>
        </p:nvSpPr>
        <p:spPr>
          <a:xfrm>
            <a:off x="13603340" y="5966319"/>
            <a:ext cx="4191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2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-5</a:t>
            </a:r>
          </a:p>
        </p:txBody>
      </p:sp>
      <p:sp>
        <p:nvSpPr>
          <p:cNvPr id="273" name="Google Shape;144;p10"/>
          <p:cNvSpPr txBox="1"/>
          <p:nvPr/>
        </p:nvSpPr>
        <p:spPr>
          <a:xfrm>
            <a:off x="13942528" y="5966319"/>
            <a:ext cx="4191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2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6</a:t>
            </a:r>
          </a:p>
        </p:txBody>
      </p:sp>
      <p:pic>
        <p:nvPicPr>
          <p:cNvPr id="274" name="Google Shape;161;p11" descr="Google Shape;161;p1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934079" y="4050218"/>
            <a:ext cx="945834" cy="10549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object 2"/>
          <p:cNvSpPr txBox="1"/>
          <p:nvPr/>
        </p:nvSpPr>
        <p:spPr>
          <a:xfrm>
            <a:off x="23569313" y="12818870"/>
            <a:ext cx="179071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 algn="l" defTabSz="1828800">
              <a:spcBef>
                <a:spcPts val="200"/>
              </a:spcBef>
              <a:defRPr b="0" sz="2400">
                <a:solidFill>
                  <a:srgbClr val="FFFFFF"/>
                </a:solidFill>
                <a:latin typeface="SBSansDisplay-Light"/>
                <a:ea typeface="SBSansDisplay-Light"/>
                <a:cs typeface="SBSansDisplay-Light"/>
                <a:sym typeface="SBSansDisplay-Light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48" name="Заголовок 4"/>
          <p:cNvSpPr txBox="1"/>
          <p:nvPr/>
        </p:nvSpPr>
        <p:spPr>
          <a:xfrm>
            <a:off x="1371600" y="5334000"/>
            <a:ext cx="16611600" cy="1651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 defTabSz="1828800">
              <a:defRPr sz="10800">
                <a:solidFill>
                  <a:srgbClr val="333F48"/>
                </a:solidFill>
                <a:latin typeface="SB Sans Display Semibold"/>
                <a:ea typeface="SB Sans Display Semibold"/>
                <a:cs typeface="SB Sans Display Semibold"/>
                <a:sym typeface="SB Sans Display Semibold"/>
              </a:defRPr>
            </a:lvl1pPr>
          </a:lstStyle>
          <a:p>
            <a:pPr/>
            <a:r>
              <a:t>Батчи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Свертка</a:t>
            </a:r>
          </a:p>
        </p:txBody>
      </p:sp>
      <p:pic>
        <p:nvPicPr>
          <p:cNvPr id="277" name="Google Shape;127;p9" descr="Google Shape;127;p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16732" y="5853404"/>
            <a:ext cx="5672746" cy="5656808"/>
          </a:xfrm>
          <a:prstGeom prst="rect">
            <a:avLst/>
          </a:prstGeom>
          <a:ln w="12700">
            <a:miter lim="400000"/>
          </a:ln>
        </p:spPr>
      </p:pic>
      <p:sp>
        <p:nvSpPr>
          <p:cNvPr id="278" name="Google Shape;129;p9"/>
          <p:cNvSpPr/>
          <p:nvPr/>
        </p:nvSpPr>
        <p:spPr>
          <a:xfrm>
            <a:off x="13321441" y="6009491"/>
            <a:ext cx="5527742" cy="5344634"/>
          </a:xfrm>
          <a:prstGeom prst="rect">
            <a:avLst/>
          </a:prstGeom>
          <a:solidFill>
            <a:srgbClr val="F3F3F3"/>
          </a:solidFill>
          <a:ln>
            <a:solidFill>
              <a:srgbClr val="595959"/>
            </a:solidFill>
          </a:ln>
        </p:spPr>
        <p:txBody>
          <a:bodyPr lIns="0" tIns="0" rIns="0" bIns="0" anchor="ctr"/>
          <a:lstStyle/>
          <a:p>
            <a:pPr algn="l" defTabSz="914400">
              <a:defRPr b="0" sz="14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79" name="Google Shape;130;p9"/>
          <p:cNvSpPr txBox="1"/>
          <p:nvPr/>
        </p:nvSpPr>
        <p:spPr>
          <a:xfrm>
            <a:off x="13374489" y="5966319"/>
            <a:ext cx="3210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2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1</a:t>
            </a:r>
          </a:p>
        </p:txBody>
      </p:sp>
      <p:pic>
        <p:nvPicPr>
          <p:cNvPr id="280" name="Google Shape;128;p9" descr="Google Shape;128;p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19407" y="6118651"/>
            <a:ext cx="1102047" cy="1054969"/>
          </a:xfrm>
          <a:prstGeom prst="rect">
            <a:avLst/>
          </a:prstGeom>
          <a:ln w="12700">
            <a:miter lim="400000"/>
          </a:ln>
        </p:spPr>
      </p:pic>
      <p:sp>
        <p:nvSpPr>
          <p:cNvPr id="281" name="Google Shape;131;p9"/>
          <p:cNvSpPr/>
          <p:nvPr/>
        </p:nvSpPr>
        <p:spPr>
          <a:xfrm>
            <a:off x="6774836" y="5008806"/>
            <a:ext cx="6687188" cy="842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673" fill="norm" stroke="1" extrusionOk="0">
                <a:moveTo>
                  <a:pt x="0" y="18200"/>
                </a:moveTo>
                <a:cubicBezTo>
                  <a:pt x="3462" y="11224"/>
                  <a:pt x="6925" y="2908"/>
                  <a:pt x="10689" y="525"/>
                </a:cubicBezTo>
                <a:cubicBezTo>
                  <a:pt x="14562" y="-1927"/>
                  <a:pt x="19849" y="4169"/>
                  <a:pt x="21600" y="19673"/>
                </a:cubicBezTo>
              </a:path>
            </a:pathLst>
          </a:custGeom>
          <a:ln w="19050">
            <a:solidFill>
              <a:srgbClr val="6AA84F"/>
            </a:solidFill>
          </a:ln>
        </p:spPr>
        <p:txBody>
          <a:bodyPr lIns="0" tIns="0" rIns="0" bIns="0" anchor="ctr"/>
          <a:lstStyle/>
          <a:p>
            <a:pPr algn="l" defTabSz="914400">
              <a:defRPr b="0" sz="14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82" name="Google Shape;172;p12"/>
          <p:cNvSpPr txBox="1"/>
          <p:nvPr/>
        </p:nvSpPr>
        <p:spPr>
          <a:xfrm>
            <a:off x="13582229" y="5966319"/>
            <a:ext cx="9034307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2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-5 6 10 -4 5 -3 -12 7 6 9 -18 -3 9 2 5 -4 0 1 </a:t>
            </a:r>
          </a:p>
        </p:txBody>
      </p:sp>
      <p:sp>
        <p:nvSpPr>
          <p:cNvPr id="283" name="Google Shape;130;p9"/>
          <p:cNvSpPr txBox="1"/>
          <p:nvPr/>
        </p:nvSpPr>
        <p:spPr>
          <a:xfrm>
            <a:off x="13374489" y="6402311"/>
            <a:ext cx="3210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2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4</a:t>
            </a:r>
          </a:p>
        </p:txBody>
      </p:sp>
      <p:pic>
        <p:nvPicPr>
          <p:cNvPr id="284" name="Google Shape;174;p12" descr="Google Shape;174;p1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219407" y="3982599"/>
            <a:ext cx="1102047" cy="1190206"/>
          </a:xfrm>
          <a:prstGeom prst="rect">
            <a:avLst/>
          </a:prstGeom>
          <a:ln w="12700">
            <a:miter lim="400000"/>
          </a:ln>
        </p:spPr>
      </p:pic>
      <p:sp>
        <p:nvSpPr>
          <p:cNvPr id="285" name="Google Shape;171;p12"/>
          <p:cNvSpPr txBox="1"/>
          <p:nvPr/>
        </p:nvSpPr>
        <p:spPr>
          <a:xfrm rot="16200000">
            <a:off x="4335550" y="5966319"/>
            <a:ext cx="1512277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2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1 (stride)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Свертка. Padding</a:t>
            </a:r>
          </a:p>
        </p:txBody>
      </p:sp>
      <p:pic>
        <p:nvPicPr>
          <p:cNvPr id="288" name="Снимок экрана 2022-02-22 в 16.35.26.png" descr="Снимок экрана 2022-02-22 в 16.35.2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91144" y="3955368"/>
            <a:ext cx="18991844" cy="88570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Свертка. Stride</a:t>
            </a:r>
          </a:p>
        </p:txBody>
      </p:sp>
      <p:pic>
        <p:nvPicPr>
          <p:cNvPr id="291" name="Google Shape;237;p15" descr="Google Shape;237;p15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58737" y="3515467"/>
            <a:ext cx="12866526" cy="77031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Свертка. Цветные изображения</a:t>
            </a:r>
          </a:p>
        </p:txBody>
      </p:sp>
      <p:pic>
        <p:nvPicPr>
          <p:cNvPr id="294" name="Google Shape;242;p16" descr="Google Shape;242;p1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12856" y="5719645"/>
            <a:ext cx="9691082" cy="5006342"/>
          </a:xfrm>
          <a:prstGeom prst="rect">
            <a:avLst/>
          </a:prstGeom>
          <a:ln w="12700">
            <a:miter lim="400000"/>
          </a:ln>
        </p:spPr>
      </p:pic>
      <p:pic>
        <p:nvPicPr>
          <p:cNvPr id="295" name="Google Shape;245;p16" descr="Google Shape;245;p1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63733" y="5776981"/>
            <a:ext cx="9625135" cy="5006342"/>
          </a:xfrm>
          <a:prstGeom prst="rect">
            <a:avLst/>
          </a:prstGeom>
          <a:ln w="12700">
            <a:miter lim="400000"/>
          </a:ln>
        </p:spPr>
      </p:pic>
      <p:sp>
        <p:nvSpPr>
          <p:cNvPr id="296" name="Google Shape;243;p16"/>
          <p:cNvSpPr txBox="1"/>
          <p:nvPr/>
        </p:nvSpPr>
        <p:spPr>
          <a:xfrm>
            <a:off x="5937050" y="4693059"/>
            <a:ext cx="2878501" cy="792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3d свертка</a:t>
            </a:r>
          </a:p>
        </p:txBody>
      </p:sp>
      <p:sp>
        <p:nvSpPr>
          <p:cNvPr id="297" name="Google Shape;244;p16"/>
          <p:cNvSpPr txBox="1"/>
          <p:nvPr/>
        </p:nvSpPr>
        <p:spPr>
          <a:xfrm>
            <a:off x="13291771" y="4797567"/>
            <a:ext cx="7223180" cy="792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Поканальная 2d свертка</a:t>
            </a:r>
          </a:p>
        </p:txBody>
      </p:sp>
      <p:sp>
        <p:nvSpPr>
          <p:cNvPr id="298" name="Google Shape;248;p16"/>
          <p:cNvSpPr txBox="1"/>
          <p:nvPr/>
        </p:nvSpPr>
        <p:spPr>
          <a:xfrm>
            <a:off x="6951906" y="3101031"/>
            <a:ext cx="12037328" cy="792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Цветное (RGB) изображение трехмерное (H*W*3)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Свертка</a:t>
            </a:r>
          </a:p>
        </p:txBody>
      </p:sp>
      <p:sp>
        <p:nvSpPr>
          <p:cNvPr id="301" name="Google Shape;248;p16"/>
          <p:cNvSpPr txBox="1"/>
          <p:nvPr/>
        </p:nvSpPr>
        <p:spPr>
          <a:xfrm>
            <a:off x="1546884" y="2614236"/>
            <a:ext cx="21480646" cy="1402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Фильтры “реагируют” на паттерны на изображении. Если паттерн присутствует на изображении, то карта активации после соотв. фильтра будет содержать большие числа</a:t>
            </a:r>
          </a:p>
        </p:txBody>
      </p:sp>
      <p:pic>
        <p:nvPicPr>
          <p:cNvPr id="302" name="Снимок экрана 2022-02-22 в 16.41.56.png" descr="Снимок экрана 2022-02-22 в 16.41.5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04014" y="4148328"/>
            <a:ext cx="17959714" cy="91309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Свертка</a:t>
            </a:r>
          </a:p>
        </p:txBody>
      </p:sp>
      <p:sp>
        <p:nvSpPr>
          <p:cNvPr id="305" name="Google Shape;248;p16"/>
          <p:cNvSpPr txBox="1"/>
          <p:nvPr/>
        </p:nvSpPr>
        <p:spPr>
          <a:xfrm>
            <a:off x="1546884" y="2614236"/>
            <a:ext cx="21480646" cy="792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Пример фильтра на горизонтальные линии</a:t>
            </a:r>
          </a:p>
        </p:txBody>
      </p:sp>
      <p:pic>
        <p:nvPicPr>
          <p:cNvPr id="306" name="Снимок экрана 2022-02-22 в 16.44.08.png" descr="Снимок экрана 2022-02-22 в 16.44.0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68342" y="4280095"/>
            <a:ext cx="19637731" cy="69834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Свертка</a:t>
            </a:r>
          </a:p>
        </p:txBody>
      </p:sp>
      <p:sp>
        <p:nvSpPr>
          <p:cNvPr id="309" name="Google Shape;248;p16"/>
          <p:cNvSpPr txBox="1"/>
          <p:nvPr/>
        </p:nvSpPr>
        <p:spPr>
          <a:xfrm>
            <a:off x="1546884" y="2614236"/>
            <a:ext cx="21480646" cy="792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Пример фильтра на вертикальные линии</a:t>
            </a:r>
          </a:p>
        </p:txBody>
      </p:sp>
      <p:pic>
        <p:nvPicPr>
          <p:cNvPr id="310" name="Снимок экрана 2022-02-22 в 16.44.28.png" descr="Снимок экрана 2022-02-22 в 16.44.2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5424" y="4369191"/>
            <a:ext cx="20233152" cy="66563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Свертка</a:t>
            </a:r>
          </a:p>
        </p:txBody>
      </p:sp>
      <p:pic>
        <p:nvPicPr>
          <p:cNvPr id="313" name="Снимок экрана 2022-02-22 в 16.51.06.png" descr="Снимок экрана 2022-02-22 в 16.51.0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67045" y="5573889"/>
            <a:ext cx="19840324" cy="73002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Свертка. Глубокие сверточные сети</a:t>
            </a:r>
          </a:p>
        </p:txBody>
      </p:sp>
      <p:pic>
        <p:nvPicPr>
          <p:cNvPr id="316" name="Снимок экрана 2022-02-22 в 16.55.40.png" descr="Снимок экрана 2022-02-22 в 16.55.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29004" y="3885705"/>
            <a:ext cx="17834731" cy="9499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17" name="Снимок экрана 2022-02-22 в 16.55.40.png" descr="Снимок экрана 2022-02-22 в 16.55.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56004" y="4012705"/>
            <a:ext cx="17834731" cy="9499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Обучение сверточной сети</a:t>
            </a:r>
          </a:p>
        </p:txBody>
      </p:sp>
      <p:pic>
        <p:nvPicPr>
          <p:cNvPr id="320" name="Снимок экрана 2022-02-22 в 17.04.43.png" descr="Снимок экрана 2022-02-22 в 17.04.4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23063" y="5333029"/>
            <a:ext cx="17221444" cy="73518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Батчи. Градиентный спуск по 1 точке"/>
          <p:cNvSpPr txBox="1"/>
          <p:nvPr>
            <p:ph type="title"/>
          </p:nvPr>
        </p:nvSpPr>
        <p:spPr>
          <a:xfrm>
            <a:off x="1270000" y="1016000"/>
            <a:ext cx="21844000" cy="2286000"/>
          </a:xfrm>
          <a:prstGeom prst="rect">
            <a:avLst/>
          </a:prstGeom>
        </p:spPr>
        <p:txBody>
          <a:bodyPr anchor="t"/>
          <a:lstStyle/>
          <a:p>
            <a:pPr/>
            <a:r>
              <a:t>Батчи. Градиентный спуск по 1 точке</a:t>
            </a:r>
          </a:p>
        </p:txBody>
      </p:sp>
      <p:sp>
        <p:nvSpPr>
          <p:cNvPr id="151" name="Случайно инициализируем веса (например, ~N(0, σ^2))…"/>
          <p:cNvSpPr txBox="1"/>
          <p:nvPr>
            <p:ph type="body" idx="1"/>
          </p:nvPr>
        </p:nvSpPr>
        <p:spPr>
          <a:xfrm>
            <a:off x="1270000" y="3149600"/>
            <a:ext cx="21844000" cy="9296400"/>
          </a:xfrm>
          <a:prstGeom prst="rect">
            <a:avLst/>
          </a:prstGeom>
        </p:spPr>
        <p:txBody>
          <a:bodyPr/>
          <a:lstStyle/>
          <a:p>
            <a:pPr marL="457200" indent="-342900">
              <a:lnSpc>
                <a:spcPct val="115000"/>
              </a:lnSpc>
              <a:buClr>
                <a:srgbClr val="595959"/>
              </a:buClr>
              <a:buSzPts val="4000"/>
              <a:buAutoNum type="arabicPeriod" startAt="1"/>
              <a:defRPr sz="4000">
                <a:solidFill>
                  <a:srgbClr val="5959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Случайно инициализируем веса (например, ~N(0</a:t>
            </a:r>
            <a:r>
              <a:rPr>
                <a:solidFill>
                  <a:srgbClr val="4D5156"/>
                </a:solidFill>
              </a:rPr>
              <a:t>, σ^2))</a:t>
            </a:r>
            <a:endParaRPr>
              <a:solidFill>
                <a:srgbClr val="4D5156"/>
              </a:solidFill>
            </a:endParaRPr>
          </a:p>
          <a:p>
            <a:pPr marL="457200" indent="-342900">
              <a:lnSpc>
                <a:spcPct val="115000"/>
              </a:lnSpc>
              <a:buClr>
                <a:srgbClr val="4D5156"/>
              </a:buClr>
              <a:buSzPts val="4000"/>
              <a:buAutoNum type="arabicPeriod" startAt="1"/>
              <a:defRPr sz="4000">
                <a:solidFill>
                  <a:srgbClr val="4D515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Повторяем до схождения в минимум:</a:t>
            </a:r>
          </a:p>
          <a:p>
            <a:pPr lvl="1" marL="914400" indent="-317500">
              <a:lnSpc>
                <a:spcPct val="115000"/>
              </a:lnSpc>
              <a:buClr>
                <a:srgbClr val="4D5156"/>
              </a:buClr>
              <a:buSzPts val="4000"/>
              <a:buAutoNum type="alphaLcPeriod" startAt="1"/>
              <a:defRPr sz="4000">
                <a:solidFill>
                  <a:srgbClr val="4D515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Выбираем произвольную точку i</a:t>
            </a:r>
          </a:p>
          <a:p>
            <a:pPr lvl="1" marL="914400" indent="-317500">
              <a:lnSpc>
                <a:spcPct val="115000"/>
              </a:lnSpc>
              <a:buClr>
                <a:srgbClr val="4D5156"/>
              </a:buClr>
              <a:buSzPts val="4000"/>
              <a:buAutoNum type="alphaLcPeriod" startAt="1"/>
              <a:defRPr sz="4000">
                <a:solidFill>
                  <a:srgbClr val="4D515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Считаем градиент (частные производные по параметрам) по 1 точке </a:t>
            </a:r>
          </a:p>
          <a:p>
            <a:pPr lvl="1" marL="914400" indent="-317500">
              <a:lnSpc>
                <a:spcPct val="115000"/>
              </a:lnSpc>
              <a:buClr>
                <a:srgbClr val="4D5156"/>
              </a:buClr>
              <a:buSzPts val="4000"/>
              <a:buAutoNum type="alphaLcPeriod" startAt="1"/>
              <a:defRPr sz="4000">
                <a:solidFill>
                  <a:srgbClr val="4D515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Обновляем веса </a:t>
            </a:r>
          </a:p>
          <a:p>
            <a:pPr marL="457200" indent="-342900">
              <a:lnSpc>
                <a:spcPct val="115000"/>
              </a:lnSpc>
              <a:buClr>
                <a:srgbClr val="4D5156"/>
              </a:buClr>
              <a:buSzPts val="4000"/>
              <a:buAutoNum type="arabicPeriod" startAt="1"/>
              <a:defRPr sz="4000">
                <a:solidFill>
                  <a:srgbClr val="4D515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Возвращаем веса</a:t>
            </a:r>
          </a:p>
        </p:txBody>
      </p:sp>
      <p:pic>
        <p:nvPicPr>
          <p:cNvPr id="152" name="Google Shape;488;p66" descr="Google Shape;488;p6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170265" y="5256220"/>
            <a:ext cx="1322608" cy="8986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Google Shape;489;p66" descr="Google Shape;489;p6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48992" y="6012534"/>
            <a:ext cx="2322761" cy="6452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Pooling</a:t>
            </a:r>
          </a:p>
        </p:txBody>
      </p:sp>
      <p:pic>
        <p:nvPicPr>
          <p:cNvPr id="323" name="Google Shape;448;p27" descr="Google Shape;448;p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80506" y="6058869"/>
            <a:ext cx="7396921" cy="5448367"/>
          </a:xfrm>
          <a:prstGeom prst="rect">
            <a:avLst/>
          </a:prstGeom>
          <a:ln w="12700">
            <a:miter lim="400000"/>
          </a:ln>
        </p:spPr>
      </p:pic>
      <p:sp>
        <p:nvSpPr>
          <p:cNvPr id="324" name="Уменьшение размера карт активации…"/>
          <p:cNvSpPr txBox="1"/>
          <p:nvPr/>
        </p:nvSpPr>
        <p:spPr>
          <a:xfrm>
            <a:off x="1270000" y="3149600"/>
            <a:ext cx="218440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lvl="1" marL="1217082" indent="-582082" algn="l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Уменьшение размера карт активации</a:t>
            </a:r>
          </a:p>
          <a:p>
            <a:pPr lvl="1" marL="1217082" indent="-582082" algn="l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Уменьшение чувствительность к пространственному расположению объектов</a:t>
            </a:r>
          </a:p>
          <a:p>
            <a:pPr algn="l">
              <a:lnSpc>
                <a:spcPct val="90000"/>
              </a:lnSpc>
              <a:spcBef>
                <a:spcPts val="1600"/>
              </a:spcBef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Pooling</a:t>
            </a:r>
          </a:p>
        </p:txBody>
      </p:sp>
      <p:pic>
        <p:nvPicPr>
          <p:cNvPr id="327" name="Снимок экрана 2022-02-22 в 17.15.20.png" descr="Снимок экрана 2022-02-22 в 17.15.2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96657" y="4398233"/>
            <a:ext cx="15631514" cy="71622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Pooling</a:t>
            </a:r>
          </a:p>
        </p:txBody>
      </p:sp>
      <p:pic>
        <p:nvPicPr>
          <p:cNvPr id="330" name="Снимок экрана 2022-02-22 в 17.16.03.png" descr="Снимок экрана 2022-02-22 в 17.16.0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58517" y="5001708"/>
            <a:ext cx="11266965" cy="6438266"/>
          </a:xfrm>
          <a:prstGeom prst="rect">
            <a:avLst/>
          </a:prstGeom>
          <a:ln w="12700">
            <a:miter lim="400000"/>
          </a:ln>
        </p:spPr>
      </p:pic>
      <p:sp>
        <p:nvSpPr>
          <p:cNvPr id="331" name="Google Shape;248;p16"/>
          <p:cNvSpPr txBox="1"/>
          <p:nvPr/>
        </p:nvSpPr>
        <p:spPr>
          <a:xfrm>
            <a:off x="8339886" y="3755629"/>
            <a:ext cx="21480646" cy="792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С применением MaxPooling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Skip Connection</a:t>
            </a:r>
          </a:p>
        </p:txBody>
      </p:sp>
      <p:sp>
        <p:nvSpPr>
          <p:cNvPr id="334" name="Google Shape;248;p16"/>
          <p:cNvSpPr txBox="1"/>
          <p:nvPr/>
        </p:nvSpPr>
        <p:spPr>
          <a:xfrm>
            <a:off x="1451677" y="3136072"/>
            <a:ext cx="21480646" cy="792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Идея для борьбы с затухающими градиентами</a:t>
            </a:r>
          </a:p>
        </p:txBody>
      </p:sp>
      <p:pic>
        <p:nvPicPr>
          <p:cNvPr id="335" name="Снимок экрана 2022-02-22 в 17.18.45.png" descr="Снимок экрана 2022-02-22 в 17.18.4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12377" y="4922745"/>
            <a:ext cx="18359246" cy="55706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Skip Connection</a:t>
            </a:r>
          </a:p>
        </p:txBody>
      </p:sp>
      <p:pic>
        <p:nvPicPr>
          <p:cNvPr id="338" name="Google Shape;557;p32" descr="Google Shape;557;p3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9998" y="4035325"/>
            <a:ext cx="19480770" cy="59516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Skip Connection</a:t>
            </a:r>
          </a:p>
        </p:txBody>
      </p:sp>
      <p:pic>
        <p:nvPicPr>
          <p:cNvPr id="341" name="Google Shape;557;p32" descr="Google Shape;557;p3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9998" y="4035325"/>
            <a:ext cx="19480770" cy="5951640"/>
          </a:xfrm>
          <a:prstGeom prst="rect">
            <a:avLst/>
          </a:prstGeom>
          <a:ln w="12700">
            <a:miter lim="400000"/>
          </a:ln>
        </p:spPr>
      </p:pic>
      <p:sp>
        <p:nvSpPr>
          <p:cNvPr id="342" name="Google Shape;655;p44"/>
          <p:cNvSpPr txBox="1"/>
          <p:nvPr/>
        </p:nvSpPr>
        <p:spPr>
          <a:xfrm>
            <a:off x="11053361" y="5248929"/>
            <a:ext cx="2737796" cy="60218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0.1x0.1 + 0.1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object 2"/>
          <p:cNvSpPr txBox="1"/>
          <p:nvPr/>
        </p:nvSpPr>
        <p:spPr>
          <a:xfrm>
            <a:off x="23569313" y="12818870"/>
            <a:ext cx="179071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 algn="l" defTabSz="1828800">
              <a:spcBef>
                <a:spcPts val="200"/>
              </a:spcBef>
              <a:defRPr b="0" sz="2400">
                <a:solidFill>
                  <a:srgbClr val="FFFFFF"/>
                </a:solidFill>
                <a:latin typeface="SBSansDisplay-Light"/>
                <a:ea typeface="SBSansDisplay-Light"/>
                <a:cs typeface="SBSansDisplay-Light"/>
                <a:sym typeface="SBSansDisplay-Light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345" name="Заголовок 4"/>
          <p:cNvSpPr txBox="1"/>
          <p:nvPr/>
        </p:nvSpPr>
        <p:spPr>
          <a:xfrm>
            <a:off x="1371600" y="5334000"/>
            <a:ext cx="16611600" cy="3302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 defTabSz="1828800">
              <a:defRPr sz="10800">
                <a:solidFill>
                  <a:srgbClr val="333F48"/>
                </a:solidFill>
                <a:latin typeface="SB Sans Display Semibold"/>
                <a:ea typeface="SB Sans Display Semibold"/>
                <a:cs typeface="SB Sans Display Semibold"/>
                <a:sym typeface="SB Sans Display Semibold"/>
              </a:defRPr>
            </a:lvl1pPr>
          </a:lstStyle>
          <a:p>
            <a:pPr/>
            <a:r>
              <a:t>Архитектуры сверточных сетей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ImageNet</a:t>
            </a:r>
          </a:p>
        </p:txBody>
      </p:sp>
      <p:pic>
        <p:nvPicPr>
          <p:cNvPr id="348" name="Google Shape;584;p36" descr="Google Shape;584;p3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6" y="4893440"/>
            <a:ext cx="11237396" cy="4494968"/>
          </a:xfrm>
          <a:prstGeom prst="rect">
            <a:avLst/>
          </a:prstGeom>
          <a:ln w="12700">
            <a:miter lim="400000"/>
          </a:ln>
        </p:spPr>
      </p:pic>
      <p:pic>
        <p:nvPicPr>
          <p:cNvPr id="349" name="Google Shape;594;p37" descr="Google Shape;594;p3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606994" y="4589046"/>
            <a:ext cx="9422659" cy="48953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AlexNet</a:t>
            </a:r>
          </a:p>
        </p:txBody>
      </p:sp>
      <p:pic>
        <p:nvPicPr>
          <p:cNvPr id="352" name="Снимок экрана 2022-02-22 в 17.26.23.png" descr="Снимок экрана 2022-02-22 в 17.26.2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94329" y="4010089"/>
            <a:ext cx="16486489" cy="74372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AlexNet -&gt; VGG </a:t>
            </a:r>
          </a:p>
        </p:txBody>
      </p:sp>
      <p:pic>
        <p:nvPicPr>
          <p:cNvPr id="355" name="Google Shape;618;p40" descr="Google Shape;618;p4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09289" y="5363761"/>
            <a:ext cx="21518802" cy="6784793"/>
          </a:xfrm>
          <a:prstGeom prst="rect">
            <a:avLst/>
          </a:prstGeom>
          <a:ln w="12700">
            <a:miter lim="400000"/>
          </a:ln>
        </p:spPr>
      </p:pic>
      <p:sp>
        <p:nvSpPr>
          <p:cNvPr id="356" name="conv слои 3х3 (receptive field) - меньше, чем у AlexNet…"/>
          <p:cNvSpPr txBox="1"/>
          <p:nvPr/>
        </p:nvSpPr>
        <p:spPr>
          <a:xfrm>
            <a:off x="1270000" y="3149600"/>
            <a:ext cx="218440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lvl="1" marL="1217082" indent="-582082" algn="l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conv слои 3х3 (receptive field) - меньше, чем у AlexNet</a:t>
            </a:r>
          </a:p>
          <a:p>
            <a:pPr lvl="1" marL="1217082" indent="-582082" algn="l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3 FC слоя</a:t>
            </a:r>
          </a:p>
          <a:p>
            <a:pPr algn="l">
              <a:lnSpc>
                <a:spcPct val="90000"/>
              </a:lnSpc>
              <a:spcBef>
                <a:spcPts val="1600"/>
              </a:spcBef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Батчи"/>
          <p:cNvSpPr txBox="1"/>
          <p:nvPr>
            <p:ph type="title"/>
          </p:nvPr>
        </p:nvSpPr>
        <p:spPr>
          <a:xfrm>
            <a:off x="1270000" y="1016000"/>
            <a:ext cx="21844000" cy="2286000"/>
          </a:xfrm>
          <a:prstGeom prst="rect">
            <a:avLst/>
          </a:prstGeom>
        </p:spPr>
        <p:txBody>
          <a:bodyPr anchor="t"/>
          <a:lstStyle/>
          <a:p>
            <a:pPr/>
            <a:r>
              <a:t>Батчи</a:t>
            </a:r>
          </a:p>
        </p:txBody>
      </p:sp>
      <p:sp>
        <p:nvSpPr>
          <p:cNvPr id="156" name="SGD на 1 точке может не стабильно сходиться…"/>
          <p:cNvSpPr txBox="1"/>
          <p:nvPr>
            <p:ph type="body" idx="1"/>
          </p:nvPr>
        </p:nvSpPr>
        <p:spPr>
          <a:xfrm>
            <a:off x="1270000" y="3149600"/>
            <a:ext cx="21844000" cy="9296400"/>
          </a:xfrm>
          <a:prstGeom prst="rect">
            <a:avLst/>
          </a:prstGeom>
        </p:spPr>
        <p:txBody>
          <a:bodyPr/>
          <a:lstStyle/>
          <a:p>
            <a:pPr lvl="1" marL="1217082" indent="-582082" defTabSz="825500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sz="4000"/>
            </a:pPr>
            <a:r>
              <a:t>SGD на 1 точке может не стабильно сходиться</a:t>
            </a:r>
          </a:p>
          <a:p>
            <a:pPr lvl="1" marL="1217082" indent="-582082" defTabSz="825500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sz="4000"/>
            </a:pPr>
            <a:r>
              <a:t>обновление весов затратный процесс</a:t>
            </a:r>
          </a:p>
          <a:p>
            <a:pPr lvl="1" marL="1217082" indent="-582082" defTabSz="825500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sz="4000"/>
            </a:pPr>
            <a:r>
              <a:t>Нет возможности применить модель на всем датасете и посчитать градиент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Варианты Residual блоков"/>
          <p:cNvSpPr txBox="1"/>
          <p:nvPr/>
        </p:nvSpPr>
        <p:spPr>
          <a:xfrm>
            <a:off x="1270000" y="3149600"/>
            <a:ext cx="218440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lvl="1" marL="1217082" indent="-582082" algn="l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Варианты Residual блоков</a:t>
            </a:r>
          </a:p>
        </p:txBody>
      </p:sp>
      <p:sp>
        <p:nvSpPr>
          <p:cNvPr id="359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ResNet</a:t>
            </a:r>
          </a:p>
        </p:txBody>
      </p:sp>
      <p:pic>
        <p:nvPicPr>
          <p:cNvPr id="360" name="Google Shape;670;p46" descr="Google Shape;670;p4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55863" y="4692115"/>
            <a:ext cx="16999327" cy="81718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ResNet</a:t>
            </a:r>
          </a:p>
        </p:txBody>
      </p:sp>
      <p:pic>
        <p:nvPicPr>
          <p:cNvPr id="363" name="Google Shape;679;p47" descr="Google Shape;679;p4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3333" y="7316980"/>
            <a:ext cx="23064086" cy="4535887"/>
          </a:xfrm>
          <a:prstGeom prst="rect">
            <a:avLst/>
          </a:prstGeom>
          <a:ln w="12700">
            <a:miter lim="400000"/>
          </a:ln>
        </p:spPr>
      </p:pic>
      <p:pic>
        <p:nvPicPr>
          <p:cNvPr id="364" name="Google Shape;678;p47" descr="Google Shape;678;p4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3887" y="3740227"/>
            <a:ext cx="7061941" cy="2693730"/>
          </a:xfrm>
          <a:prstGeom prst="rect">
            <a:avLst/>
          </a:prstGeom>
          <a:ln w="12700">
            <a:miter lim="400000"/>
          </a:ln>
        </p:spPr>
      </p:pic>
      <p:sp>
        <p:nvSpPr>
          <p:cNvPr id="365" name="Google Shape;680;p47"/>
          <p:cNvSpPr/>
          <p:nvPr/>
        </p:nvSpPr>
        <p:spPr>
          <a:xfrm flipH="1">
            <a:off x="6343984" y="5451602"/>
            <a:ext cx="1050468" cy="3913174"/>
          </a:xfrm>
          <a:prstGeom prst="line">
            <a:avLst/>
          </a:prstGeom>
          <a:ln>
            <a:solidFill>
              <a:srgbClr val="595959"/>
            </a:solidFill>
            <a:tailEnd type="triangle"/>
          </a:ln>
        </p:spPr>
        <p:txBody>
          <a:bodyPr lIns="0" tIns="0" rIns="0" bIns="0"/>
          <a:lstStyle/>
          <a:p>
            <a:pPr algn="l" defTabSz="914400">
              <a:defRPr b="0" sz="14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366" name="Google Shape;690;p48" descr="Google Shape;690;p4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313326" y="1706354"/>
            <a:ext cx="4406317" cy="5210150"/>
          </a:xfrm>
          <a:prstGeom prst="rect">
            <a:avLst/>
          </a:prstGeom>
          <a:ln w="12700">
            <a:miter lim="400000"/>
          </a:ln>
        </p:spPr>
      </p:pic>
      <p:sp>
        <p:nvSpPr>
          <p:cNvPr id="367" name="Линия"/>
          <p:cNvSpPr/>
          <p:nvPr/>
        </p:nvSpPr>
        <p:spPr>
          <a:xfrm>
            <a:off x="16646219" y="5944106"/>
            <a:ext cx="2200493" cy="1"/>
          </a:xfrm>
          <a:prstGeom prst="line">
            <a:avLst/>
          </a:prstGeom>
          <a:ln w="25400">
            <a:solidFill>
              <a:schemeClr val="accent5"/>
            </a:solidFill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DenseNet</a:t>
            </a:r>
          </a:p>
        </p:txBody>
      </p:sp>
      <p:pic>
        <p:nvPicPr>
          <p:cNvPr id="370" name="Google Shape;722;p52" descr="Google Shape;722;p5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13023" y="4663090"/>
            <a:ext cx="9491428" cy="6322626"/>
          </a:xfrm>
          <a:prstGeom prst="rect">
            <a:avLst/>
          </a:prstGeom>
          <a:ln w="12700">
            <a:miter lim="400000"/>
          </a:ln>
        </p:spPr>
      </p:pic>
      <p:sp>
        <p:nvSpPr>
          <p:cNvPr id="371" name="DenseBlock:…"/>
          <p:cNvSpPr txBox="1"/>
          <p:nvPr/>
        </p:nvSpPr>
        <p:spPr>
          <a:xfrm>
            <a:off x="1927768" y="5283199"/>
            <a:ext cx="7524325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914400"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DenseBlock:</a:t>
            </a:r>
          </a:p>
          <a:p>
            <a:pPr algn="l" defTabSz="914400"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 </a:t>
            </a:r>
          </a:p>
          <a:p>
            <a:pPr algn="l" defTabSz="914400"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Каждый последующий слой сети получает на вход все выходы </a:t>
            </a:r>
            <a:r>
              <a:rPr>
                <a:solidFill>
                  <a:srgbClr val="FF0000"/>
                </a:solidFill>
              </a:rPr>
              <a:t>всех</a:t>
            </a:r>
            <a:r>
              <a:t> предыдущих сетей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DenseNet</a:t>
            </a:r>
          </a:p>
        </p:txBody>
      </p:sp>
      <p:pic>
        <p:nvPicPr>
          <p:cNvPr id="374" name="Google Shape;731;p53" descr="Google Shape;731;p5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45876" y="5893618"/>
            <a:ext cx="21635844" cy="3490859"/>
          </a:xfrm>
          <a:prstGeom prst="rect">
            <a:avLst/>
          </a:prstGeom>
          <a:ln w="12700">
            <a:miter lim="400000"/>
          </a:ln>
        </p:spPr>
      </p:pic>
      <p:sp>
        <p:nvSpPr>
          <p:cNvPr id="375" name="Google Shape;732;p53"/>
          <p:cNvSpPr txBox="1"/>
          <p:nvPr/>
        </p:nvSpPr>
        <p:spPr>
          <a:xfrm>
            <a:off x="7538240" y="2917307"/>
            <a:ext cx="15518995" cy="2011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algn="l" defTabSz="914400">
              <a:defRPr sz="4000"/>
            </a:pPr>
            <a:r>
              <a:t>Transition layers:</a:t>
            </a:r>
          </a:p>
          <a:p>
            <a:pPr algn="l" defTabSz="914400"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1x1 conv + pooling, чтобы добиться одинаковой размерности карт активаций на входе каждого dense block’а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Conv Blocks</a:t>
            </a:r>
          </a:p>
        </p:txBody>
      </p:sp>
      <p:sp>
        <p:nvSpPr>
          <p:cNvPr id="378" name="Google Shape;732;p53"/>
          <p:cNvSpPr txBox="1"/>
          <p:nvPr/>
        </p:nvSpPr>
        <p:spPr>
          <a:xfrm>
            <a:off x="1187779" y="2917307"/>
            <a:ext cx="15518995" cy="1402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algn="l" defTabSz="914400"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ResNet и DenseNet состоят из блоков </a:t>
            </a:r>
          </a:p>
          <a:p>
            <a:pPr algn="l" defTabSz="914400"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Блоки могут любыми</a:t>
            </a:r>
          </a:p>
        </p:txBody>
      </p:sp>
      <p:pic>
        <p:nvPicPr>
          <p:cNvPr id="379" name="Google Shape;747;p55" descr="Google Shape;747;p5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99489" y="6552380"/>
            <a:ext cx="18585022" cy="53229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Inception</a:t>
            </a:r>
          </a:p>
        </p:txBody>
      </p:sp>
      <p:sp>
        <p:nvSpPr>
          <p:cNvPr id="382" name="Google Shape;732;p53"/>
          <p:cNvSpPr txBox="1"/>
          <p:nvPr/>
        </p:nvSpPr>
        <p:spPr>
          <a:xfrm>
            <a:off x="1187779" y="2917307"/>
            <a:ext cx="15518995" cy="1402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Идея: сделать несколько сверточные слоев с разными размерами фильтров на одном уровне</a:t>
            </a:r>
          </a:p>
        </p:txBody>
      </p:sp>
      <p:pic>
        <p:nvPicPr>
          <p:cNvPr id="383" name="Google Shape;760;p57" descr="Google Shape;760;p5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49857" y="5673350"/>
            <a:ext cx="10484285" cy="58856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GoogleNet (Inception)</a:t>
            </a:r>
          </a:p>
        </p:txBody>
      </p:sp>
      <p:pic>
        <p:nvPicPr>
          <p:cNvPr id="386" name="Google Shape;768;p58" descr="Google Shape;768;p5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27097" y="8003675"/>
            <a:ext cx="20509199" cy="4591912"/>
          </a:xfrm>
          <a:prstGeom prst="rect">
            <a:avLst/>
          </a:prstGeom>
          <a:ln w="12700">
            <a:miter lim="400000"/>
          </a:ln>
        </p:spPr>
      </p:pic>
      <p:sp>
        <p:nvSpPr>
          <p:cNvPr id="387" name="Google Shape;770;p58"/>
          <p:cNvSpPr/>
          <p:nvPr/>
        </p:nvSpPr>
        <p:spPr>
          <a:xfrm flipH="1">
            <a:off x="7078122" y="7767203"/>
            <a:ext cx="1168459" cy="1516455"/>
          </a:xfrm>
          <a:prstGeom prst="line">
            <a:avLst/>
          </a:prstGeom>
          <a:ln w="19050">
            <a:solidFill>
              <a:srgbClr val="595959"/>
            </a:solidFill>
            <a:tailEnd type="triangle"/>
          </a:ln>
        </p:spPr>
        <p:txBody>
          <a:bodyPr lIns="0" tIns="0" rIns="0" bIns="0"/>
          <a:lstStyle/>
          <a:p>
            <a:pPr algn="l" defTabSz="914400">
              <a:defRPr b="0" sz="14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388" name="Google Shape;771;p58" descr="Google Shape;771;p5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05382" y="4283123"/>
            <a:ext cx="6941985" cy="34787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GoogleNet (Inception)</a:t>
            </a:r>
          </a:p>
        </p:txBody>
      </p:sp>
      <p:pic>
        <p:nvPicPr>
          <p:cNvPr id="391" name="Google Shape;768;p58" descr="Google Shape;768;p5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27097" y="8003675"/>
            <a:ext cx="20509199" cy="4591912"/>
          </a:xfrm>
          <a:prstGeom prst="rect">
            <a:avLst/>
          </a:prstGeom>
          <a:ln w="12700">
            <a:miter lim="400000"/>
          </a:ln>
        </p:spPr>
      </p:pic>
      <p:sp>
        <p:nvSpPr>
          <p:cNvPr id="392" name="Google Shape;770;p58"/>
          <p:cNvSpPr/>
          <p:nvPr/>
        </p:nvSpPr>
        <p:spPr>
          <a:xfrm>
            <a:off x="11366493" y="5864278"/>
            <a:ext cx="1318329" cy="5569680"/>
          </a:xfrm>
          <a:prstGeom prst="line">
            <a:avLst/>
          </a:prstGeom>
          <a:ln w="19050">
            <a:solidFill>
              <a:srgbClr val="595959"/>
            </a:solidFill>
            <a:tailEnd type="triangle"/>
          </a:ln>
        </p:spPr>
        <p:txBody>
          <a:bodyPr lIns="0" tIns="0" rIns="0" bIns="0"/>
          <a:lstStyle/>
          <a:p>
            <a:pPr algn="l" defTabSz="914400">
              <a:defRPr b="0" sz="14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393" name="Google Shape;782;p59"/>
          <p:cNvSpPr txBox="1"/>
          <p:nvPr/>
        </p:nvSpPr>
        <p:spPr>
          <a:xfrm>
            <a:off x="8021322" y="4301894"/>
            <a:ext cx="9633182" cy="1402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l" defTabSz="914400"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Дополнительные классификаторы для борьбы с затуханием градиентов </a:t>
            </a:r>
          </a:p>
        </p:txBody>
      </p:sp>
      <p:sp>
        <p:nvSpPr>
          <p:cNvPr id="394" name="Google Shape;770;p58"/>
          <p:cNvSpPr/>
          <p:nvPr/>
        </p:nvSpPr>
        <p:spPr>
          <a:xfrm>
            <a:off x="15277217" y="5504483"/>
            <a:ext cx="1924143" cy="5261716"/>
          </a:xfrm>
          <a:prstGeom prst="line">
            <a:avLst/>
          </a:prstGeom>
          <a:ln w="19050">
            <a:solidFill>
              <a:srgbClr val="595959"/>
            </a:solidFill>
            <a:tailEnd type="triangle"/>
          </a:ln>
        </p:spPr>
        <p:txBody>
          <a:bodyPr lIns="0" tIns="0" rIns="0" bIns="0"/>
          <a:lstStyle/>
          <a:p>
            <a:pPr algn="l" defTabSz="914400">
              <a:defRPr b="0" sz="1400">
                <a:latin typeface="Arial"/>
                <a:ea typeface="Arial"/>
                <a:cs typeface="Arial"/>
                <a:sym typeface="Arial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object 2"/>
          <p:cNvSpPr txBox="1"/>
          <p:nvPr/>
        </p:nvSpPr>
        <p:spPr>
          <a:xfrm>
            <a:off x="23569313" y="12818870"/>
            <a:ext cx="179071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 algn="l" defTabSz="1828800">
              <a:spcBef>
                <a:spcPts val="200"/>
              </a:spcBef>
              <a:defRPr b="0" sz="2400">
                <a:solidFill>
                  <a:srgbClr val="FFFFFF"/>
                </a:solidFill>
                <a:latin typeface="SBSansDisplay-Light"/>
                <a:ea typeface="SBSansDisplay-Light"/>
                <a:cs typeface="SBSansDisplay-Light"/>
                <a:sym typeface="SBSansDisplay-Light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397" name="Заголовок 4"/>
          <p:cNvSpPr txBox="1"/>
          <p:nvPr/>
        </p:nvSpPr>
        <p:spPr>
          <a:xfrm>
            <a:off x="1371600" y="5334000"/>
            <a:ext cx="16611600" cy="1651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 defTabSz="1828800">
              <a:defRPr sz="10800">
                <a:solidFill>
                  <a:srgbClr val="333F48"/>
                </a:solidFill>
                <a:latin typeface="SB Sans Display Semibold"/>
                <a:ea typeface="SB Sans Display Semibold"/>
                <a:cs typeface="SB Sans Display Semibold"/>
                <a:sym typeface="SB Sans Display Semibold"/>
              </a:defRPr>
            </a:lvl1pPr>
          </a:lstStyle>
          <a:p>
            <a:pPr/>
            <a:r>
              <a:t>Pretrained Models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Pretrained Models</a:t>
            </a:r>
          </a:p>
        </p:txBody>
      </p:sp>
      <p:sp>
        <p:nvSpPr>
          <p:cNvPr id="400" name="Часто размер датасета мал и не позволяет обучить глубокую сеть…"/>
          <p:cNvSpPr txBox="1"/>
          <p:nvPr/>
        </p:nvSpPr>
        <p:spPr>
          <a:xfrm>
            <a:off x="1270000" y="3149600"/>
            <a:ext cx="218440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lvl="1" marL="1217082" indent="-582082" algn="l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Часто размер датасета мал и не позволяет обучить глубокую сеть</a:t>
            </a:r>
          </a:p>
          <a:p>
            <a:pPr lvl="1" marL="1217082" indent="-582082" algn="l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Обучение на нем приводит к переобучению модели</a:t>
            </a:r>
          </a:p>
          <a:p>
            <a:pPr algn="l">
              <a:lnSpc>
                <a:spcPct val="90000"/>
              </a:lnSpc>
              <a:spcBef>
                <a:spcPts val="1600"/>
              </a:spcBef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Батчи"/>
          <p:cNvSpPr txBox="1"/>
          <p:nvPr>
            <p:ph type="title"/>
          </p:nvPr>
        </p:nvSpPr>
        <p:spPr>
          <a:xfrm>
            <a:off x="1270000" y="1016000"/>
            <a:ext cx="21844000" cy="2286000"/>
          </a:xfrm>
          <a:prstGeom prst="rect">
            <a:avLst/>
          </a:prstGeom>
        </p:spPr>
        <p:txBody>
          <a:bodyPr anchor="t"/>
          <a:lstStyle/>
          <a:p>
            <a:pPr/>
            <a:r>
              <a:t>Батчи</a:t>
            </a:r>
          </a:p>
        </p:txBody>
      </p:sp>
      <p:sp>
        <p:nvSpPr>
          <p:cNvPr id="159" name="SGD на 1 примере может не стабильно сходиться…"/>
          <p:cNvSpPr txBox="1"/>
          <p:nvPr>
            <p:ph type="body" idx="1"/>
          </p:nvPr>
        </p:nvSpPr>
        <p:spPr>
          <a:xfrm>
            <a:off x="1270000" y="3149600"/>
            <a:ext cx="21844000" cy="9296400"/>
          </a:xfrm>
          <a:prstGeom prst="rect">
            <a:avLst/>
          </a:prstGeom>
        </p:spPr>
        <p:txBody>
          <a:bodyPr/>
          <a:lstStyle/>
          <a:p>
            <a:pPr lvl="1" marL="1217082" indent="-582082" defTabSz="825500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sz="4000"/>
            </a:pPr>
            <a:r>
              <a:t>SGD на 1 примере может не стабильно сходиться</a:t>
            </a:r>
          </a:p>
          <a:p>
            <a:pPr lvl="1" marL="1217082" indent="-582082" defTabSz="825500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sz="4000"/>
            </a:pPr>
            <a:r>
              <a:t>обновление весов затратный процесс</a:t>
            </a:r>
          </a:p>
          <a:p>
            <a:pPr lvl="1" marL="1217082" indent="-582082" defTabSz="825500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sz="4000"/>
            </a:pPr>
            <a:r>
              <a:t>Нет возможности применить модель на всем датасете и посчитать градиент</a:t>
            </a:r>
          </a:p>
          <a:p>
            <a:pPr lvl="1" marL="1217082" indent="-582082" defTabSz="825500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sz="4000"/>
            </a:pPr>
          </a:p>
          <a:p>
            <a:pPr lvl="1" indent="228600" defTabSz="825500">
              <a:lnSpc>
                <a:spcPct val="90000"/>
              </a:lnSpc>
              <a:spcBef>
                <a:spcPts val="1600"/>
              </a:spcBef>
              <a:defRPr sz="4000"/>
            </a:pPr>
            <a:r>
              <a:t>Решение:</a:t>
            </a:r>
          </a:p>
          <a:p>
            <a:pPr lvl="1" marL="1217082" indent="-582082" defTabSz="825500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sz="4000"/>
            </a:pPr>
            <a:r>
              <a:t>Применять модель на наборе обучающих примеров (мини батч)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Pretrained Models</a:t>
            </a:r>
          </a:p>
        </p:txBody>
      </p:sp>
      <p:sp>
        <p:nvSpPr>
          <p:cNvPr id="403" name="Часто размер датасета мал и не позволяет обучить глубокую сеть…"/>
          <p:cNvSpPr txBox="1"/>
          <p:nvPr/>
        </p:nvSpPr>
        <p:spPr>
          <a:xfrm>
            <a:off x="1270000" y="3149600"/>
            <a:ext cx="218440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lvl="1" marL="1217082" indent="-582082" algn="l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Часто размер датасета мал и не позволяет обучить глубокую сеть</a:t>
            </a:r>
          </a:p>
          <a:p>
            <a:pPr lvl="1" marL="1217082" indent="-582082" algn="l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Обучение на нем приводит к переобучению модели</a:t>
            </a:r>
          </a:p>
          <a:p>
            <a:pPr algn="l">
              <a:lnSpc>
                <a:spcPct val="90000"/>
              </a:lnSpc>
              <a:spcBef>
                <a:spcPts val="1600"/>
              </a:spcBef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  <a:p>
            <a:pPr algn="l">
              <a:lnSpc>
                <a:spcPct val="90000"/>
              </a:lnSpc>
              <a:spcBef>
                <a:spcPts val="1600"/>
              </a:spcBef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  <a:p>
            <a:pPr algn="l">
              <a:lnSpc>
                <a:spcPct val="90000"/>
              </a:lnSpc>
              <a:spcBef>
                <a:spcPts val="1600"/>
              </a:spcBef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Решение:</a:t>
            </a:r>
          </a:p>
          <a:p>
            <a:pPr lvl="1" marL="1217082" indent="-582082" algn="l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Использовать модель, предобученную на большом датасете</a:t>
            </a:r>
          </a:p>
          <a:p>
            <a:pPr algn="l">
              <a:lnSpc>
                <a:spcPct val="90000"/>
              </a:lnSpc>
              <a:spcBef>
                <a:spcPts val="1600"/>
              </a:spcBef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Pretrained Models</a:t>
            </a:r>
          </a:p>
        </p:txBody>
      </p:sp>
      <p:sp>
        <p:nvSpPr>
          <p:cNvPr id="406" name="Обучаем модель на ImageNet"/>
          <p:cNvSpPr txBox="1"/>
          <p:nvPr/>
        </p:nvSpPr>
        <p:spPr>
          <a:xfrm>
            <a:off x="7377063" y="3171727"/>
            <a:ext cx="21844001" cy="36708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>
              <a:lnSpc>
                <a:spcPct val="90000"/>
              </a:lnSpc>
              <a:spcBef>
                <a:spcPts val="1600"/>
              </a:spcBef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Обучаем модель на ImageNet</a:t>
            </a:r>
          </a:p>
        </p:txBody>
      </p:sp>
      <p:pic>
        <p:nvPicPr>
          <p:cNvPr id="407" name="Снимок экрана 2022-02-22 в 18.25.38.png" descr="Снимок экрана 2022-02-22 в 18.25.3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48350" y="3867150"/>
            <a:ext cx="12687300" cy="5981700"/>
          </a:xfrm>
          <a:prstGeom prst="rect">
            <a:avLst/>
          </a:prstGeom>
          <a:ln w="12700">
            <a:miter lim="400000"/>
          </a:ln>
        </p:spPr>
      </p:pic>
      <p:sp>
        <p:nvSpPr>
          <p:cNvPr id="408" name="Дообучаем модель на нашем датасете"/>
          <p:cNvSpPr txBox="1"/>
          <p:nvPr/>
        </p:nvSpPr>
        <p:spPr>
          <a:xfrm>
            <a:off x="7377063" y="9870458"/>
            <a:ext cx="21844001" cy="36708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>
              <a:lnSpc>
                <a:spcPct val="90000"/>
              </a:lnSpc>
              <a:spcBef>
                <a:spcPts val="1600"/>
              </a:spcBef>
              <a:defRPr b="0" sz="4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Дообучаем модель на нашем датасете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Pretrained Models. Freezing weights</a:t>
            </a:r>
          </a:p>
        </p:txBody>
      </p:sp>
      <p:pic>
        <p:nvPicPr>
          <p:cNvPr id="411" name="Google Shape;857;p66" descr="Google Shape;857;p6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37703" y="3596875"/>
            <a:ext cx="15861122" cy="96415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Pretrained Models. Freezing weights</a:t>
            </a:r>
          </a:p>
        </p:txBody>
      </p:sp>
      <p:pic>
        <p:nvPicPr>
          <p:cNvPr id="414" name="Снимок экрана 2022-02-22 в 18.28.37.png" descr="Снимок экрана 2022-02-22 в 18.28.3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14784" y="4130075"/>
            <a:ext cx="17497357" cy="85572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Домашнее задание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Домашнее задание</a:t>
            </a:r>
          </a:p>
        </p:txBody>
      </p:sp>
      <p:sp>
        <p:nvSpPr>
          <p:cNvPr id="417" name="Настроить IDE для работы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ctr"/>
          <a:lstStyle/>
          <a:p>
            <a:pPr>
              <a:buFont typeface="Courier New"/>
              <a:buChar char="o"/>
            </a:pPr>
            <a:r>
              <a:t>Обучить полносвязную модель на MNIST</a:t>
            </a:r>
          </a:p>
          <a:p>
            <a:pPr>
              <a:buFont typeface="Courier New"/>
              <a:buChar char="o"/>
            </a:pPr>
            <a:r>
              <a:t>Обучить глубокую сверточную сеть на MNIST</a:t>
            </a:r>
          </a:p>
          <a:p>
            <a:pPr>
              <a:buFont typeface="Courier New"/>
              <a:buChar char="o"/>
            </a:pPr>
            <a:r>
              <a:t>*обучить с нуля глубокую сеть на небольшом датасете. Сравнить результат с дообучением предобученной сети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Спасибо за внимание!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Спасибо за внимание!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Батчи. Градиентный спуск по батчам"/>
          <p:cNvSpPr txBox="1"/>
          <p:nvPr>
            <p:ph type="title"/>
          </p:nvPr>
        </p:nvSpPr>
        <p:spPr>
          <a:xfrm>
            <a:off x="1270000" y="1016000"/>
            <a:ext cx="21844000" cy="2286000"/>
          </a:xfrm>
          <a:prstGeom prst="rect">
            <a:avLst/>
          </a:prstGeom>
        </p:spPr>
        <p:txBody>
          <a:bodyPr anchor="t"/>
          <a:lstStyle/>
          <a:p>
            <a:pPr/>
            <a:r>
              <a:t>Батчи. Градиентный спуск по батчам</a:t>
            </a:r>
          </a:p>
        </p:txBody>
      </p:sp>
      <p:sp>
        <p:nvSpPr>
          <p:cNvPr id="162" name="Случайно инициализируем веса (~N(0, σ^2))…"/>
          <p:cNvSpPr txBox="1"/>
          <p:nvPr>
            <p:ph type="body" idx="1"/>
          </p:nvPr>
        </p:nvSpPr>
        <p:spPr>
          <a:xfrm>
            <a:off x="1270000" y="3149600"/>
            <a:ext cx="21844000" cy="9296400"/>
          </a:xfrm>
          <a:prstGeom prst="rect">
            <a:avLst/>
          </a:prstGeom>
        </p:spPr>
        <p:txBody>
          <a:bodyPr/>
          <a:lstStyle/>
          <a:p>
            <a:pPr marL="457200" indent="-342900">
              <a:lnSpc>
                <a:spcPct val="115000"/>
              </a:lnSpc>
              <a:buClr>
                <a:srgbClr val="595959"/>
              </a:buClr>
              <a:buSzPts val="4000"/>
              <a:buAutoNum type="arabicPeriod" startAt="1"/>
              <a:defRPr sz="4000">
                <a:solidFill>
                  <a:srgbClr val="5959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Случайно инициализируем веса (~N(0</a:t>
            </a:r>
            <a:r>
              <a:rPr>
                <a:solidFill>
                  <a:srgbClr val="4D5156"/>
                </a:solidFill>
              </a:rPr>
              <a:t>, σ^2))</a:t>
            </a:r>
            <a:endParaRPr>
              <a:solidFill>
                <a:srgbClr val="4D5156"/>
              </a:solidFill>
            </a:endParaRPr>
          </a:p>
          <a:p>
            <a:pPr marL="457200" indent="-342900">
              <a:lnSpc>
                <a:spcPct val="115000"/>
              </a:lnSpc>
              <a:buClr>
                <a:srgbClr val="4D5156"/>
              </a:buClr>
              <a:buSzPts val="4000"/>
              <a:buAutoNum type="arabicPeriod" startAt="1"/>
              <a:defRPr sz="4000">
                <a:solidFill>
                  <a:srgbClr val="4D515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Повторяем до схождения в минимум:</a:t>
            </a:r>
          </a:p>
          <a:p>
            <a:pPr lvl="1" marL="914400" indent="-342900">
              <a:lnSpc>
                <a:spcPct val="115000"/>
              </a:lnSpc>
              <a:buClr>
                <a:srgbClr val="4D5156"/>
              </a:buClr>
              <a:buSzPts val="4000"/>
              <a:buAutoNum type="alphaLcPeriod" startAt="1"/>
              <a:defRPr sz="4000">
                <a:solidFill>
                  <a:srgbClr val="4D515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Выбираем батч из B точек</a:t>
            </a:r>
          </a:p>
          <a:p>
            <a:pPr lvl="1" marL="914400" indent="-342900">
              <a:lnSpc>
                <a:spcPct val="115000"/>
              </a:lnSpc>
              <a:buClr>
                <a:srgbClr val="4D5156"/>
              </a:buClr>
              <a:buSzPts val="4000"/>
              <a:buAutoNum type="alphaLcPeriod" startAt="1"/>
              <a:defRPr sz="4000">
                <a:solidFill>
                  <a:srgbClr val="4D515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Считаем градиент (частные производные по параметрам) по B точкам</a:t>
            </a:r>
            <a:br/>
          </a:p>
          <a:p>
            <a:pPr lvl="1" marL="914400" indent="-342900">
              <a:lnSpc>
                <a:spcPct val="115000"/>
              </a:lnSpc>
              <a:buClr>
                <a:srgbClr val="4D5156"/>
              </a:buClr>
              <a:buSzPts val="4000"/>
              <a:buAutoNum type="alphaLcPeriod" startAt="1"/>
              <a:defRPr sz="4000">
                <a:solidFill>
                  <a:srgbClr val="4D515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Обновляем веса </a:t>
            </a:r>
          </a:p>
          <a:p>
            <a:pPr marL="457200" indent="-342900">
              <a:lnSpc>
                <a:spcPct val="115000"/>
              </a:lnSpc>
              <a:buClr>
                <a:srgbClr val="4D5156"/>
              </a:buClr>
              <a:buSzPts val="4000"/>
              <a:buAutoNum type="arabicPeriod" startAt="1"/>
              <a:defRPr sz="4000">
                <a:solidFill>
                  <a:srgbClr val="4D515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Возвращаем веса</a:t>
            </a:r>
          </a:p>
        </p:txBody>
      </p:sp>
      <p:pic>
        <p:nvPicPr>
          <p:cNvPr id="163" name="Google Shape;498;p67" descr="Google Shape;498;p6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34545" y="6845191"/>
            <a:ext cx="10042548" cy="68595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Google Shape;497;p67" descr="Google Shape;497;p6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78216" y="6732453"/>
            <a:ext cx="2579608" cy="64193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Google Shape;496;p67" descr="Google Shape;496;p6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221358" y="5989793"/>
            <a:ext cx="3221761" cy="6419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Батчи. Градиентный спуск по батчам"/>
          <p:cNvSpPr txBox="1"/>
          <p:nvPr>
            <p:ph type="title"/>
          </p:nvPr>
        </p:nvSpPr>
        <p:spPr>
          <a:xfrm>
            <a:off x="1270000" y="1016000"/>
            <a:ext cx="21844000" cy="2286000"/>
          </a:xfrm>
          <a:prstGeom prst="rect">
            <a:avLst/>
          </a:prstGeom>
        </p:spPr>
        <p:txBody>
          <a:bodyPr anchor="t"/>
          <a:lstStyle/>
          <a:p>
            <a:pPr/>
            <a:r>
              <a:t>Батчи. Градиентный спуск по батчам</a:t>
            </a:r>
          </a:p>
        </p:txBody>
      </p:sp>
      <p:sp>
        <p:nvSpPr>
          <p:cNvPr id="168" name="Благодаря усреднению градиентов алгоритм может стабильнее сходиться…"/>
          <p:cNvSpPr txBox="1"/>
          <p:nvPr>
            <p:ph type="body" idx="1"/>
          </p:nvPr>
        </p:nvSpPr>
        <p:spPr>
          <a:xfrm>
            <a:off x="1270000" y="5923039"/>
            <a:ext cx="21844000" cy="6522961"/>
          </a:xfrm>
          <a:prstGeom prst="rect">
            <a:avLst/>
          </a:prstGeom>
        </p:spPr>
        <p:txBody>
          <a:bodyPr/>
          <a:lstStyle/>
          <a:p>
            <a:pPr lvl="1" marL="1217082" indent="-582082" defTabSz="825500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sz="4000"/>
            </a:pPr>
            <a:r>
              <a:t>Благодаря усреднению градиентов алгоритм может стабильнее сходиться</a:t>
            </a:r>
          </a:p>
          <a:p>
            <a:pPr lvl="1" marL="1217082" indent="-582082" defTabSz="825500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sz="4000"/>
            </a:pPr>
            <a:r>
              <a:t>Среднее арифметическое - аддитивная операция, поэтому можно считать градиенты от разных батчей на разных GPU и усреднять их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Батчи. Формирование"/>
          <p:cNvSpPr txBox="1"/>
          <p:nvPr>
            <p:ph type="title"/>
          </p:nvPr>
        </p:nvSpPr>
        <p:spPr>
          <a:xfrm>
            <a:off x="1270000" y="1016000"/>
            <a:ext cx="21844000" cy="2286000"/>
          </a:xfrm>
          <a:prstGeom prst="rect">
            <a:avLst/>
          </a:prstGeom>
        </p:spPr>
        <p:txBody>
          <a:bodyPr anchor="t"/>
          <a:lstStyle/>
          <a:p>
            <a:pPr/>
            <a:r>
              <a:t>Батчи. Формирование</a:t>
            </a:r>
          </a:p>
        </p:txBody>
      </p:sp>
      <p:sp>
        <p:nvSpPr>
          <p:cNvPr id="171" name="Случайно перед началом новой эпохи…"/>
          <p:cNvSpPr txBox="1"/>
          <p:nvPr>
            <p:ph type="body" idx="1"/>
          </p:nvPr>
        </p:nvSpPr>
        <p:spPr>
          <a:xfrm>
            <a:off x="1270000" y="5923039"/>
            <a:ext cx="21844000" cy="6522961"/>
          </a:xfrm>
          <a:prstGeom prst="rect">
            <a:avLst/>
          </a:prstGeom>
        </p:spPr>
        <p:txBody>
          <a:bodyPr/>
          <a:lstStyle/>
          <a:p>
            <a:pPr lvl="1" marL="1217082" indent="-582082" defTabSz="825500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sz="4000"/>
            </a:pPr>
            <a:r>
              <a:t>Случайно перед началом новой эпохи</a:t>
            </a:r>
          </a:p>
          <a:p>
            <a:pPr lvl="1" marL="1217082" indent="-582082" defTabSz="825500">
              <a:lnSpc>
                <a:spcPct val="90000"/>
              </a:lnSpc>
              <a:spcBef>
                <a:spcPts val="1600"/>
              </a:spcBef>
              <a:buSzPct val="125000"/>
              <a:buFont typeface="Courier New"/>
              <a:buChar char="o"/>
              <a:defRPr sz="4000"/>
            </a:pPr>
            <a:r>
              <a:t>Псевдослучайно перед началом новой эпохи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berSchool_light">
  <a:themeElements>
    <a:clrScheme name="SberSchool_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SberSchool_ligh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SberSchool_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berSchool_light">
  <a:themeElements>
    <a:clrScheme name="SberSchool_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SberSchool_ligh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SberSchool_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